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405" r:id="rId3"/>
    <p:sldId id="406" r:id="rId4"/>
    <p:sldId id="408" r:id="rId5"/>
    <p:sldId id="409" r:id="rId6"/>
    <p:sldId id="411" r:id="rId7"/>
    <p:sldId id="417" r:id="rId8"/>
    <p:sldId id="423" r:id="rId9"/>
    <p:sldId id="425" r:id="rId10"/>
    <p:sldId id="430"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8">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50"/>
    <a:srgbClr val="000066"/>
    <a:srgbClr val="0000FF"/>
    <a:srgbClr val="0033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69732" autoAdjust="0"/>
  </p:normalViewPr>
  <p:slideViewPr>
    <p:cSldViewPr snapToGrid="0">
      <p:cViewPr varScale="1">
        <p:scale>
          <a:sx n="81" d="100"/>
          <a:sy n="81" d="100"/>
        </p:scale>
        <p:origin x="1680" y="132"/>
      </p:cViewPr>
      <p:guideLst>
        <p:guide orient="horz" pos="1938"/>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96294A-9322-4C3B-A99B-55442DB6EA54}" type="datetimeFigureOut">
              <a:rPr lang="de-DE" smtClean="0"/>
              <a:t>03.06.2024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09BE6E-0FEB-4D9C-82DD-09EF71B3CFC0}" type="slidenum">
              <a:rPr lang="de-DE" smtClean="0"/>
              <a:t>‹#›</a:t>
            </a:fld>
            <a:endParaRPr lang="de-DE"/>
          </a:p>
        </p:txBody>
      </p:sp>
    </p:spTree>
    <p:extLst>
      <p:ext uri="{BB962C8B-B14F-4D97-AF65-F5344CB8AC3E}">
        <p14:creationId xmlns:p14="http://schemas.microsoft.com/office/powerpoint/2010/main" val="1636063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johner-institut.de/blog/tag/konformitatsbewertung/"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johner-institut.de/blog/tag/technische-dokumentation/"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johner-institut.de/blog/tag/konformitatsbewertung/"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johner-institut.de/blog/tag/technische-dokumentation/"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johner-institut.de/blog/tag/konformitatsbewertung/"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johner-institut.de/blog/tag/technische-dokumentation/"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johner-institut.de/blog/tag/konformitatsbewertung/"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johner-institut.de/blog/tag/technische-dokument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IVDR kennt weiterhin „grundlegende Anforderungen“, die jetzt aber „allgemeine Sicherheits- und Leistungsanforderungen“ heißen. Die Hersteller müssen wie unter der IVDD im Rahmen von </a:t>
            </a:r>
            <a:r>
              <a:rPr lang="de-DE" dirty="0">
                <a:hlinkClick r:id="rId3"/>
              </a:rPr>
              <a:t>Konformitätsbewertungsverfahren</a:t>
            </a:r>
            <a:r>
              <a:rPr lang="de-DE" dirty="0"/>
              <a:t> nachweisen, dass diese Anforderungen erfüllt sind.</a:t>
            </a:r>
          </a:p>
          <a:p>
            <a:r>
              <a:rPr lang="de-DE" dirty="0"/>
              <a:t>Die Menge der möglichen </a:t>
            </a:r>
            <a:r>
              <a:rPr lang="de-DE" dirty="0">
                <a:hlinkClick r:id="rId3"/>
              </a:rPr>
              <a:t>Konformitätsbewertungsverfahren</a:t>
            </a:r>
            <a:r>
              <a:rPr lang="de-DE" dirty="0"/>
              <a:t> hat sich reduziert. Im Wesentlichen unterscheidet die IVDR nur noch drei:</a:t>
            </a:r>
          </a:p>
          <a:p>
            <a:r>
              <a:rPr lang="de-DE" dirty="0"/>
              <a:t>Für </a:t>
            </a:r>
            <a:r>
              <a:rPr lang="de-DE" b="1" dirty="0"/>
              <a:t>Klasse A</a:t>
            </a:r>
            <a:r>
              <a:rPr lang="de-DE" dirty="0"/>
              <a:t> Produkte ohne Anforderungen an die Sterilität genügt die </a:t>
            </a:r>
            <a:r>
              <a:rPr lang="de-DE" b="1" dirty="0">
                <a:hlinkClick r:id="rId4"/>
              </a:rPr>
              <a:t>Technische Dokumentation</a:t>
            </a:r>
            <a:r>
              <a:rPr lang="de-DE" dirty="0"/>
              <a:t> für das Produkt (Anhang II) und für die Marktüberwachung (Post-Market </a:t>
            </a:r>
            <a:r>
              <a:rPr lang="de-DE" dirty="0" err="1"/>
              <a:t>Surveillance</a:t>
            </a:r>
            <a:r>
              <a:rPr lang="de-DE" dirty="0"/>
              <a:t>) (Anhang III).</a:t>
            </a:r>
          </a:p>
          <a:p>
            <a:r>
              <a:rPr lang="de-DE" b="1" dirty="0"/>
              <a:t>Alle anderen Produkte</a:t>
            </a:r>
            <a:r>
              <a:rPr lang="de-DE" dirty="0"/>
              <a:t> können im Rahmen eines vollständigen </a:t>
            </a:r>
            <a:r>
              <a:rPr lang="de-DE" b="1" dirty="0"/>
              <a:t>Qualitätssicherungssystems</a:t>
            </a:r>
            <a:r>
              <a:rPr lang="de-DE" dirty="0"/>
              <a:t> in den Verkehr gebracht werden (Anhang IX). Die IVDR differenziert beim Review der technischen Dokumentation, ob diese pro Produktkategorie (Klasse B), pro Produktgruppe (Klasse C) oder pro Produkt (Klasse D) erfolgen muss.</a:t>
            </a:r>
          </a:p>
          <a:p>
            <a:r>
              <a:rPr lang="de-DE" dirty="0"/>
              <a:t>Alternativ dürfen die Hersteller ein Konformitätsbewertungsverfahren wählen, das eine </a:t>
            </a:r>
            <a:r>
              <a:rPr lang="de-DE" b="1" dirty="0"/>
              <a:t>Baumusterprüfung</a:t>
            </a:r>
            <a:r>
              <a:rPr lang="de-DE" dirty="0"/>
              <a:t> (Anhang X) und eine </a:t>
            </a:r>
            <a:r>
              <a:rPr lang="de-DE" b="1" dirty="0"/>
              <a:t>Qualitätssicherung für die Produktion</a:t>
            </a:r>
            <a:r>
              <a:rPr lang="de-DE" dirty="0"/>
              <a:t> (Anhang XI) enthält.</a:t>
            </a:r>
          </a:p>
          <a:p>
            <a:endParaRPr lang="de-DE" dirty="0"/>
          </a:p>
          <a:p>
            <a:endParaRPr lang="de-DE" dirty="0"/>
          </a:p>
        </p:txBody>
      </p:sp>
      <p:sp>
        <p:nvSpPr>
          <p:cNvPr id="4" name="Foliennummernplatzhalter 3"/>
          <p:cNvSpPr>
            <a:spLocks noGrp="1"/>
          </p:cNvSpPr>
          <p:nvPr>
            <p:ph type="sldNum" sz="quarter" idx="10"/>
          </p:nvPr>
        </p:nvSpPr>
        <p:spPr/>
        <p:txBody>
          <a:bodyPr/>
          <a:lstStyle/>
          <a:p>
            <a:fld id="{E109BE6E-0FEB-4D9C-82DD-09EF71B3CFC0}" type="slidenum">
              <a:rPr lang="de-DE" smtClean="0"/>
              <a:t>7</a:t>
            </a:fld>
            <a:endParaRPr lang="de-DE"/>
          </a:p>
        </p:txBody>
      </p:sp>
    </p:spTree>
    <p:extLst>
      <p:ext uri="{BB962C8B-B14F-4D97-AF65-F5344CB8AC3E}">
        <p14:creationId xmlns:p14="http://schemas.microsoft.com/office/powerpoint/2010/main" val="107514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IVDR kennt weiterhin „grundlegende Anforderungen“, die jetzt aber „allgemeine Sicherheits- und Leistungsanforderungen“ heißen. Die Hersteller müssen wie unter der IVDD im Rahmen von </a:t>
            </a:r>
            <a:r>
              <a:rPr lang="de-DE" dirty="0">
                <a:hlinkClick r:id="rId3"/>
              </a:rPr>
              <a:t>Konformitätsbewertungsverfahren</a:t>
            </a:r>
            <a:r>
              <a:rPr lang="de-DE" dirty="0"/>
              <a:t> nachweisen, dass diese Anforderungen erfüllt sind.</a:t>
            </a:r>
          </a:p>
          <a:p>
            <a:r>
              <a:rPr lang="de-DE" dirty="0"/>
              <a:t>Die Menge der möglichen </a:t>
            </a:r>
            <a:r>
              <a:rPr lang="de-DE" dirty="0">
                <a:hlinkClick r:id="rId3"/>
              </a:rPr>
              <a:t>Konformitätsbewertungsverfahren</a:t>
            </a:r>
            <a:r>
              <a:rPr lang="de-DE" dirty="0"/>
              <a:t> hat sich reduziert. Im Wesentlichen unterscheidet die IVDR nur noch drei:</a:t>
            </a:r>
          </a:p>
          <a:p>
            <a:r>
              <a:rPr lang="de-DE" dirty="0"/>
              <a:t>Für </a:t>
            </a:r>
            <a:r>
              <a:rPr lang="de-DE" b="1" dirty="0"/>
              <a:t>Klasse A</a:t>
            </a:r>
            <a:r>
              <a:rPr lang="de-DE" dirty="0"/>
              <a:t> Produkte ohne Anforderungen an die Sterilität genügt die </a:t>
            </a:r>
            <a:r>
              <a:rPr lang="de-DE" b="1" dirty="0">
                <a:hlinkClick r:id="rId4"/>
              </a:rPr>
              <a:t>Technische Dokumentation</a:t>
            </a:r>
            <a:r>
              <a:rPr lang="de-DE" dirty="0"/>
              <a:t> für das Produkt (Anhang II) und für die Marktüberwachung (Post-Market </a:t>
            </a:r>
            <a:r>
              <a:rPr lang="de-DE" dirty="0" err="1"/>
              <a:t>Surveillance</a:t>
            </a:r>
            <a:r>
              <a:rPr lang="de-DE" dirty="0"/>
              <a:t>) (Anhang III).</a:t>
            </a:r>
          </a:p>
          <a:p>
            <a:r>
              <a:rPr lang="de-DE" b="1" dirty="0"/>
              <a:t>Alle anderen Produkte</a:t>
            </a:r>
            <a:r>
              <a:rPr lang="de-DE" dirty="0"/>
              <a:t> können im Rahmen eines vollständigen </a:t>
            </a:r>
            <a:r>
              <a:rPr lang="de-DE" b="1" dirty="0"/>
              <a:t>Qualitätssicherungssystems</a:t>
            </a:r>
            <a:r>
              <a:rPr lang="de-DE" dirty="0"/>
              <a:t> in den Verkehr gebracht werden (Anhang IX). Die IVDR differenziert beim Review der technischen Dokumentation, ob diese pro Produktkategorie (Klasse B), pro Produktgruppe (Klasse C) oder pro Produkt (Klasse D) erfolgen muss.</a:t>
            </a:r>
          </a:p>
          <a:p>
            <a:r>
              <a:rPr lang="de-DE" dirty="0"/>
              <a:t>Alternativ dürfen die Hersteller ein Konformitätsbewertungsverfahren wählen, das eine </a:t>
            </a:r>
            <a:r>
              <a:rPr lang="de-DE" b="1" dirty="0"/>
              <a:t>Baumusterprüfung</a:t>
            </a:r>
            <a:r>
              <a:rPr lang="de-DE" dirty="0"/>
              <a:t> (Anhang X) und eine </a:t>
            </a:r>
            <a:r>
              <a:rPr lang="de-DE" b="1" dirty="0"/>
              <a:t>Qualitätssicherung für die Produktion</a:t>
            </a:r>
            <a:r>
              <a:rPr lang="de-DE" dirty="0"/>
              <a:t> (Anhang XI) enthält.</a:t>
            </a:r>
          </a:p>
          <a:p>
            <a:endParaRPr lang="de-DE" dirty="0"/>
          </a:p>
          <a:p>
            <a:endParaRPr lang="de-DE" dirty="0"/>
          </a:p>
        </p:txBody>
      </p:sp>
      <p:sp>
        <p:nvSpPr>
          <p:cNvPr id="4" name="Foliennummernplatzhalter 3"/>
          <p:cNvSpPr>
            <a:spLocks noGrp="1"/>
          </p:cNvSpPr>
          <p:nvPr>
            <p:ph type="sldNum" sz="quarter" idx="10"/>
          </p:nvPr>
        </p:nvSpPr>
        <p:spPr/>
        <p:txBody>
          <a:bodyPr/>
          <a:lstStyle/>
          <a:p>
            <a:fld id="{E109BE6E-0FEB-4D9C-82DD-09EF71B3CFC0}" type="slidenum">
              <a:rPr lang="de-DE" smtClean="0"/>
              <a:t>8</a:t>
            </a:fld>
            <a:endParaRPr lang="de-DE"/>
          </a:p>
        </p:txBody>
      </p:sp>
    </p:spTree>
    <p:extLst>
      <p:ext uri="{BB962C8B-B14F-4D97-AF65-F5344CB8AC3E}">
        <p14:creationId xmlns:p14="http://schemas.microsoft.com/office/powerpoint/2010/main" val="107514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IVDR kennt weiterhin „grundlegende Anforderungen“, die jetzt aber „allgemeine Sicherheits- und Leistungsanforderungen“ heißen. Die Hersteller müssen wie unter der IVDD im Rahmen von </a:t>
            </a:r>
            <a:r>
              <a:rPr lang="de-DE" dirty="0">
                <a:hlinkClick r:id="rId3"/>
              </a:rPr>
              <a:t>Konformitätsbewertungsverfahren</a:t>
            </a:r>
            <a:r>
              <a:rPr lang="de-DE" dirty="0"/>
              <a:t> nachweisen, dass diese Anforderungen erfüllt sind.</a:t>
            </a:r>
          </a:p>
          <a:p>
            <a:r>
              <a:rPr lang="de-DE" dirty="0"/>
              <a:t>Die Menge der möglichen </a:t>
            </a:r>
            <a:r>
              <a:rPr lang="de-DE" dirty="0">
                <a:hlinkClick r:id="rId3"/>
              </a:rPr>
              <a:t>Konformitätsbewertungsverfahren</a:t>
            </a:r>
            <a:r>
              <a:rPr lang="de-DE" dirty="0"/>
              <a:t> hat sich reduziert. Im Wesentlichen unterscheidet die IVDR nur noch drei:</a:t>
            </a:r>
          </a:p>
          <a:p>
            <a:r>
              <a:rPr lang="de-DE" dirty="0"/>
              <a:t>Für </a:t>
            </a:r>
            <a:r>
              <a:rPr lang="de-DE" b="1" dirty="0"/>
              <a:t>Klasse A</a:t>
            </a:r>
            <a:r>
              <a:rPr lang="de-DE" dirty="0"/>
              <a:t> Produkte ohne Anforderungen an die Sterilität genügt die </a:t>
            </a:r>
            <a:r>
              <a:rPr lang="de-DE" b="1" dirty="0">
                <a:hlinkClick r:id="rId4"/>
              </a:rPr>
              <a:t>Technische Dokumentation</a:t>
            </a:r>
            <a:r>
              <a:rPr lang="de-DE" dirty="0"/>
              <a:t> für das Produkt (Anhang II) und für die Marktüberwachung (Post-Market </a:t>
            </a:r>
            <a:r>
              <a:rPr lang="de-DE" dirty="0" err="1"/>
              <a:t>Surveillance</a:t>
            </a:r>
            <a:r>
              <a:rPr lang="de-DE" dirty="0"/>
              <a:t>) (Anhang III).</a:t>
            </a:r>
          </a:p>
          <a:p>
            <a:r>
              <a:rPr lang="de-DE" b="1" dirty="0"/>
              <a:t>Alle anderen Produkte</a:t>
            </a:r>
            <a:r>
              <a:rPr lang="de-DE" dirty="0"/>
              <a:t> können im Rahmen eines vollständigen </a:t>
            </a:r>
            <a:r>
              <a:rPr lang="de-DE" b="1" dirty="0"/>
              <a:t>Qualitätssicherungssystems</a:t>
            </a:r>
            <a:r>
              <a:rPr lang="de-DE" dirty="0"/>
              <a:t> in den Verkehr gebracht werden (Anhang IX). Die IVDR differenziert beim Review der technischen Dokumentation, ob diese pro Produktkategorie (Klasse B), pro Produktgruppe (Klasse C) oder pro Produkt (Klasse D) erfolgen muss.</a:t>
            </a:r>
          </a:p>
          <a:p>
            <a:r>
              <a:rPr lang="de-DE" dirty="0"/>
              <a:t>Alternativ dürfen die Hersteller ein Konformitätsbewertungsverfahren wählen, das eine </a:t>
            </a:r>
            <a:r>
              <a:rPr lang="de-DE" b="1" dirty="0"/>
              <a:t>Baumusterprüfung</a:t>
            </a:r>
            <a:r>
              <a:rPr lang="de-DE" dirty="0"/>
              <a:t> (Anhang X) und eine </a:t>
            </a:r>
            <a:r>
              <a:rPr lang="de-DE" b="1" dirty="0"/>
              <a:t>Qualitätssicherung für die Produktion</a:t>
            </a:r>
            <a:r>
              <a:rPr lang="de-DE" dirty="0"/>
              <a:t> (Anhang XI) enthält.</a:t>
            </a:r>
          </a:p>
          <a:p>
            <a:endParaRPr lang="de-DE" dirty="0"/>
          </a:p>
          <a:p>
            <a:endParaRPr lang="de-DE" dirty="0"/>
          </a:p>
        </p:txBody>
      </p:sp>
      <p:sp>
        <p:nvSpPr>
          <p:cNvPr id="4" name="Foliennummernplatzhalter 3"/>
          <p:cNvSpPr>
            <a:spLocks noGrp="1"/>
          </p:cNvSpPr>
          <p:nvPr>
            <p:ph type="sldNum" sz="quarter" idx="10"/>
          </p:nvPr>
        </p:nvSpPr>
        <p:spPr/>
        <p:txBody>
          <a:bodyPr/>
          <a:lstStyle/>
          <a:p>
            <a:fld id="{E109BE6E-0FEB-4D9C-82DD-09EF71B3CFC0}" type="slidenum">
              <a:rPr lang="de-DE" smtClean="0"/>
              <a:t>9</a:t>
            </a:fld>
            <a:endParaRPr lang="de-DE"/>
          </a:p>
        </p:txBody>
      </p:sp>
    </p:spTree>
    <p:extLst>
      <p:ext uri="{BB962C8B-B14F-4D97-AF65-F5344CB8AC3E}">
        <p14:creationId xmlns:p14="http://schemas.microsoft.com/office/powerpoint/2010/main" val="1075149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IVDR kennt weiterhin „grundlegende Anforderungen“, die jetzt aber „allgemeine Sicherheits- und Leistungsanforderungen“ heißen. Die Hersteller müssen wie unter der IVDD im Rahmen von </a:t>
            </a:r>
            <a:r>
              <a:rPr lang="de-DE" dirty="0">
                <a:hlinkClick r:id="rId3"/>
              </a:rPr>
              <a:t>Konformitätsbewertungsverfahren</a:t>
            </a:r>
            <a:r>
              <a:rPr lang="de-DE" dirty="0"/>
              <a:t> nachweisen, dass diese Anforderungen erfüllt sind.</a:t>
            </a:r>
          </a:p>
          <a:p>
            <a:r>
              <a:rPr lang="de-DE" dirty="0"/>
              <a:t>Die Menge der möglichen </a:t>
            </a:r>
            <a:r>
              <a:rPr lang="de-DE" dirty="0">
                <a:hlinkClick r:id="rId3"/>
              </a:rPr>
              <a:t>Konformitätsbewertungsverfahren</a:t>
            </a:r>
            <a:r>
              <a:rPr lang="de-DE" dirty="0"/>
              <a:t> hat sich reduziert. Im Wesentlichen unterscheidet die IVDR nur noch drei:</a:t>
            </a:r>
          </a:p>
          <a:p>
            <a:r>
              <a:rPr lang="de-DE" dirty="0"/>
              <a:t>Für </a:t>
            </a:r>
            <a:r>
              <a:rPr lang="de-DE" b="1" dirty="0"/>
              <a:t>Klasse A</a:t>
            </a:r>
            <a:r>
              <a:rPr lang="de-DE" dirty="0"/>
              <a:t> Produkte ohne Anforderungen an die Sterilität genügt die </a:t>
            </a:r>
            <a:r>
              <a:rPr lang="de-DE" b="1" dirty="0">
                <a:hlinkClick r:id="rId4"/>
              </a:rPr>
              <a:t>Technische Dokumentation</a:t>
            </a:r>
            <a:r>
              <a:rPr lang="de-DE" dirty="0"/>
              <a:t> für das Produkt (Anhang II) und für die Marktüberwachung (Post-Market </a:t>
            </a:r>
            <a:r>
              <a:rPr lang="de-DE" dirty="0" err="1"/>
              <a:t>Surveillance</a:t>
            </a:r>
            <a:r>
              <a:rPr lang="de-DE" dirty="0"/>
              <a:t>) (Anhang III).</a:t>
            </a:r>
          </a:p>
          <a:p>
            <a:r>
              <a:rPr lang="de-DE" b="1" dirty="0"/>
              <a:t>Alle anderen Produkte</a:t>
            </a:r>
            <a:r>
              <a:rPr lang="de-DE" dirty="0"/>
              <a:t> können im Rahmen eines vollständigen </a:t>
            </a:r>
            <a:r>
              <a:rPr lang="de-DE" b="1" dirty="0"/>
              <a:t>Qualitätssicherungssystems</a:t>
            </a:r>
            <a:r>
              <a:rPr lang="de-DE" dirty="0"/>
              <a:t> in den Verkehr gebracht werden (Anhang IX). Die IVDR differenziert beim Review der technischen Dokumentation, ob diese pro Produktkategorie (Klasse B), pro Produktgruppe (Klasse C) oder pro Produkt (Klasse D) erfolgen muss.</a:t>
            </a:r>
          </a:p>
          <a:p>
            <a:r>
              <a:rPr lang="de-DE" dirty="0"/>
              <a:t>Alternativ dürfen die Hersteller ein Konformitätsbewertungsverfahren wählen, das eine </a:t>
            </a:r>
            <a:r>
              <a:rPr lang="de-DE" b="1" dirty="0"/>
              <a:t>Baumusterprüfung</a:t>
            </a:r>
            <a:r>
              <a:rPr lang="de-DE" dirty="0"/>
              <a:t> (Anhang X) und eine </a:t>
            </a:r>
            <a:r>
              <a:rPr lang="de-DE" b="1" dirty="0"/>
              <a:t>Qualitätssicherung für die Produktion</a:t>
            </a:r>
            <a:r>
              <a:rPr lang="de-DE" dirty="0"/>
              <a:t> (Anhang XI) enthält.</a:t>
            </a:r>
          </a:p>
          <a:p>
            <a:endParaRPr lang="de-DE" dirty="0"/>
          </a:p>
          <a:p>
            <a:endParaRPr lang="de-DE" dirty="0"/>
          </a:p>
        </p:txBody>
      </p:sp>
      <p:sp>
        <p:nvSpPr>
          <p:cNvPr id="4" name="Foliennummernplatzhalter 3"/>
          <p:cNvSpPr>
            <a:spLocks noGrp="1"/>
          </p:cNvSpPr>
          <p:nvPr>
            <p:ph type="sldNum" sz="quarter" idx="10"/>
          </p:nvPr>
        </p:nvSpPr>
        <p:spPr/>
        <p:txBody>
          <a:bodyPr/>
          <a:lstStyle/>
          <a:p>
            <a:fld id="{E109BE6E-0FEB-4D9C-82DD-09EF71B3CFC0}" type="slidenum">
              <a:rPr lang="de-DE" smtClean="0"/>
              <a:t>10</a:t>
            </a:fld>
            <a:endParaRPr lang="de-DE"/>
          </a:p>
        </p:txBody>
      </p:sp>
    </p:spTree>
    <p:extLst>
      <p:ext uri="{BB962C8B-B14F-4D97-AF65-F5344CB8AC3E}">
        <p14:creationId xmlns:p14="http://schemas.microsoft.com/office/powerpoint/2010/main" val="1075149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E06505CF-FB8C-430A-8E2B-7301E4DE2AE0}" type="datetimeFigureOut">
              <a:rPr lang="de-DE" smtClean="0"/>
              <a:t>03.06.2024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1649243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06505CF-FB8C-430A-8E2B-7301E4DE2AE0}" type="datetimeFigureOut">
              <a:rPr lang="de-DE" smtClean="0"/>
              <a:t>03.06.2024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2647634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06505CF-FB8C-430A-8E2B-7301E4DE2AE0}" type="datetimeFigureOut">
              <a:rPr lang="de-DE" smtClean="0"/>
              <a:t>03.06.2024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52936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06505CF-FB8C-430A-8E2B-7301E4DE2AE0}" type="datetimeFigureOut">
              <a:rPr lang="de-DE" smtClean="0"/>
              <a:t>03.06.2024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179599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E06505CF-FB8C-430A-8E2B-7301E4DE2AE0}" type="datetimeFigureOut">
              <a:rPr lang="de-DE" smtClean="0"/>
              <a:t>03.06.2024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349615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E06505CF-FB8C-430A-8E2B-7301E4DE2AE0}" type="datetimeFigureOut">
              <a:rPr lang="de-DE" smtClean="0"/>
              <a:t>03.06.2024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13505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E06505CF-FB8C-430A-8E2B-7301E4DE2AE0}" type="datetimeFigureOut">
              <a:rPr lang="de-DE" smtClean="0"/>
              <a:t>03.06.2024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196932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E06505CF-FB8C-430A-8E2B-7301E4DE2AE0}" type="datetimeFigureOut">
              <a:rPr lang="de-DE" smtClean="0"/>
              <a:t>03.06.2024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273884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06505CF-FB8C-430A-8E2B-7301E4DE2AE0}" type="datetimeFigureOut">
              <a:rPr lang="de-DE" smtClean="0"/>
              <a:t>03.06.2024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299350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E06505CF-FB8C-430A-8E2B-7301E4DE2AE0}" type="datetimeFigureOut">
              <a:rPr lang="de-DE" smtClean="0"/>
              <a:t>03.06.2024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4241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E06505CF-FB8C-430A-8E2B-7301E4DE2AE0}" type="datetimeFigureOut">
              <a:rPr lang="de-DE" smtClean="0"/>
              <a:t>03.06.2024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52BA6AD-9BD3-4A38-B800-C140AB73E0FD}" type="slidenum">
              <a:rPr lang="de-DE" smtClean="0"/>
              <a:t>‹#›</a:t>
            </a:fld>
            <a:endParaRPr lang="de-DE"/>
          </a:p>
        </p:txBody>
      </p:sp>
    </p:spTree>
    <p:extLst>
      <p:ext uri="{BB962C8B-B14F-4D97-AF65-F5344CB8AC3E}">
        <p14:creationId xmlns:p14="http://schemas.microsoft.com/office/powerpoint/2010/main" val="4206318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6505CF-FB8C-430A-8E2B-7301E4DE2AE0}" type="datetimeFigureOut">
              <a:rPr lang="de-DE" smtClean="0"/>
              <a:t>03.06.2024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BA6AD-9BD3-4A38-B800-C140AB73E0FD}" type="slidenum">
              <a:rPr lang="de-DE" smtClean="0"/>
              <a:t>‹#›</a:t>
            </a:fld>
            <a:endParaRPr lang="de-DE"/>
          </a:p>
        </p:txBody>
      </p:sp>
    </p:spTree>
    <p:extLst>
      <p:ext uri="{BB962C8B-B14F-4D97-AF65-F5344CB8AC3E}">
        <p14:creationId xmlns:p14="http://schemas.microsoft.com/office/powerpoint/2010/main" val="1752329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5" Type="http://schemas.openxmlformats.org/officeDocument/2006/relationships/image" Target="../media/image6.emf"/><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50563" y="1001607"/>
            <a:ext cx="10966029" cy="2085185"/>
          </a:xfrm>
        </p:spPr>
        <p:txBody>
          <a:bodyPr>
            <a:normAutofit/>
          </a:bodyPr>
          <a:lstStyle/>
          <a:p>
            <a:r>
              <a:rPr lang="en-US" sz="3200" dirty="0" err="1"/>
              <a:t>Nařízení</a:t>
            </a:r>
            <a:r>
              <a:rPr lang="en-US" sz="3200" dirty="0"/>
              <a:t> EU-in-vitro-</a:t>
            </a:r>
            <a:r>
              <a:rPr lang="en-US" sz="3200" dirty="0" err="1"/>
              <a:t>diagnostika</a:t>
            </a:r>
            <a:r>
              <a:rPr lang="en-US" sz="3200" dirty="0"/>
              <a:t>: </a:t>
            </a:r>
            <a:r>
              <a:rPr lang="en-US" sz="3200" dirty="0" err="1"/>
              <a:t>dopad</a:t>
            </a:r>
            <a:r>
              <a:rPr lang="en-US" sz="3200" dirty="0"/>
              <a:t> a </a:t>
            </a:r>
            <a:r>
              <a:rPr lang="en-US" sz="3200" dirty="0" err="1"/>
              <a:t>potřeby</a:t>
            </a:r>
            <a:r>
              <a:rPr lang="en-US" sz="3200" dirty="0"/>
              <a:t> pro </a:t>
            </a:r>
            <a:r>
              <a:rPr lang="en-US" sz="3200" dirty="0" err="1"/>
              <a:t>laboratoře</a:t>
            </a:r>
            <a:r>
              <a:rPr lang="en-US" sz="3200" dirty="0"/>
              <a:t> s</a:t>
            </a:r>
            <a:r>
              <a:rPr lang="cs-CZ" sz="3200" dirty="0"/>
              <a:t> </a:t>
            </a:r>
            <a:r>
              <a:rPr lang="cs-CZ" sz="3200" dirty="0" err="1"/>
              <a:t>cytometrickou</a:t>
            </a:r>
            <a:r>
              <a:rPr lang="cs-CZ" sz="3200" dirty="0"/>
              <a:t> </a:t>
            </a:r>
            <a:r>
              <a:rPr lang="en-US" sz="3200" dirty="0" err="1"/>
              <a:t>diagnostikou</a:t>
            </a:r>
            <a:r>
              <a:rPr lang="en-US" sz="3200" dirty="0"/>
              <a:t> </a:t>
            </a:r>
            <a:br>
              <a:rPr lang="de-DE" sz="3100" dirty="0"/>
            </a:br>
            <a:br>
              <a:rPr lang="de-DE" sz="2700" dirty="0"/>
            </a:br>
            <a:endParaRPr lang="de-DE" sz="1800" dirty="0"/>
          </a:p>
        </p:txBody>
      </p:sp>
    </p:spTree>
    <p:extLst>
      <p:ext uri="{BB962C8B-B14F-4D97-AF65-F5344CB8AC3E}">
        <p14:creationId xmlns:p14="http://schemas.microsoft.com/office/powerpoint/2010/main" val="915795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 name="Text Box 2">
            <a:extLst>
              <a:ext uri="{FF2B5EF4-FFF2-40B4-BE49-F238E27FC236}">
                <a16:creationId xmlns:a16="http://schemas.microsoft.com/office/drawing/2014/main" id="{710BE84A-F63B-4883-816D-EE8FB08CDF62}"/>
              </a:ext>
            </a:extLst>
          </p:cNvPr>
          <p:cNvSpPr txBox="1">
            <a:spLocks noChangeArrowheads="1"/>
          </p:cNvSpPr>
          <p:nvPr/>
        </p:nvSpPr>
        <p:spPr bwMode="auto">
          <a:xfrm>
            <a:off x="1334535" y="599816"/>
            <a:ext cx="8821605" cy="325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3796" tIns="41898" rIns="83796" bIns="41898">
            <a:spAutoFit/>
          </a:bodyPr>
          <a:lstStyle>
            <a:lvl1pPr marL="457200" indent="-457200" defTabSz="838200" eaLnBrk="0" hangingPunct="0">
              <a:spcBef>
                <a:spcPct val="20000"/>
              </a:spcBef>
              <a:buChar char="•"/>
              <a:tabLst>
                <a:tab pos="482600" algn="l"/>
                <a:tab pos="768350" algn="l"/>
              </a:tabLst>
              <a:defRPr sz="3200">
                <a:solidFill>
                  <a:schemeClr val="tx1"/>
                </a:solidFill>
                <a:latin typeface="Times New Roman" pitchFamily="18" charset="0"/>
              </a:defRPr>
            </a:lvl1pPr>
            <a:lvl2pPr marL="742950" indent="-285750" defTabSz="838200" eaLnBrk="0" hangingPunct="0">
              <a:spcBef>
                <a:spcPct val="20000"/>
              </a:spcBef>
              <a:buChar char="–"/>
              <a:tabLst>
                <a:tab pos="482600" algn="l"/>
                <a:tab pos="768350" algn="l"/>
              </a:tabLst>
              <a:defRPr sz="2800">
                <a:solidFill>
                  <a:schemeClr val="tx1"/>
                </a:solidFill>
                <a:latin typeface="Times New Roman" pitchFamily="18" charset="0"/>
              </a:defRPr>
            </a:lvl2pPr>
            <a:lvl3pPr marL="1143000" indent="-228600" defTabSz="838200" eaLnBrk="0" hangingPunct="0">
              <a:spcBef>
                <a:spcPct val="20000"/>
              </a:spcBef>
              <a:buChar char="•"/>
              <a:tabLst>
                <a:tab pos="482600" algn="l"/>
                <a:tab pos="768350" algn="l"/>
              </a:tabLst>
              <a:defRPr sz="2400">
                <a:solidFill>
                  <a:schemeClr val="tx1"/>
                </a:solidFill>
                <a:latin typeface="Times New Roman" pitchFamily="18" charset="0"/>
              </a:defRPr>
            </a:lvl3pPr>
            <a:lvl4pPr marL="1600200" indent="-228600" defTabSz="838200" eaLnBrk="0" hangingPunct="0">
              <a:spcBef>
                <a:spcPct val="20000"/>
              </a:spcBef>
              <a:buChar char="–"/>
              <a:tabLst>
                <a:tab pos="482600" algn="l"/>
                <a:tab pos="768350" algn="l"/>
              </a:tabLst>
              <a:defRPr sz="2000">
                <a:solidFill>
                  <a:schemeClr val="tx1"/>
                </a:solidFill>
                <a:latin typeface="Times New Roman" pitchFamily="18" charset="0"/>
              </a:defRPr>
            </a:lvl4pPr>
            <a:lvl5pPr marL="2057400" indent="-228600" defTabSz="838200" eaLnBrk="0" hangingPunct="0">
              <a:spcBef>
                <a:spcPct val="20000"/>
              </a:spcBef>
              <a:buChar char="»"/>
              <a:tabLst>
                <a:tab pos="482600" algn="l"/>
                <a:tab pos="768350" algn="l"/>
              </a:tabLst>
              <a:defRPr sz="2000">
                <a:solidFill>
                  <a:schemeClr val="tx1"/>
                </a:solidFill>
                <a:latin typeface="Times New Roman" pitchFamily="18" charset="0"/>
              </a:defRPr>
            </a:lvl5pPr>
            <a:lvl6pPr marL="25146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6pPr>
            <a:lvl7pPr marL="29718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7pPr>
            <a:lvl8pPr marL="34290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8pPr>
            <a:lvl9pPr marL="38862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9pPr>
          </a:lstStyle>
          <a:p>
            <a:pPr fontAlgn="base">
              <a:spcBef>
                <a:spcPts val="1200"/>
              </a:spcBef>
              <a:spcAft>
                <a:spcPct val="0"/>
              </a:spcAft>
              <a:buFontTx/>
              <a:buNone/>
            </a:pPr>
            <a:r>
              <a:rPr lang="cs-CZ" altLang="nl-NL" sz="2800" b="1" dirty="0">
                <a:latin typeface="Arial" charset="0"/>
              </a:rPr>
              <a:t>LDT</a:t>
            </a:r>
            <a:r>
              <a:rPr lang="en-GB" altLang="nl-NL" sz="2800" b="1" dirty="0">
                <a:latin typeface="Arial" charset="0"/>
              </a:rPr>
              <a:t>: </a:t>
            </a:r>
            <a:r>
              <a:rPr lang="cs-CZ" altLang="nl-NL" sz="2800" b="1" dirty="0">
                <a:latin typeface="Arial" charset="0"/>
              </a:rPr>
              <a:t>otevřené otázky</a:t>
            </a:r>
          </a:p>
          <a:p>
            <a:pPr fontAlgn="base">
              <a:spcBef>
                <a:spcPts val="1200"/>
              </a:spcBef>
              <a:spcAft>
                <a:spcPct val="0"/>
              </a:spcAft>
              <a:buFontTx/>
              <a:buNone/>
            </a:pPr>
            <a:endParaRPr lang="en-GB" altLang="nl-NL" sz="2800" b="1" dirty="0">
              <a:latin typeface="Arial" charset="0"/>
            </a:endParaRPr>
          </a:p>
          <a:p>
            <a:pPr fontAlgn="base">
              <a:spcBef>
                <a:spcPts val="1200"/>
              </a:spcBef>
              <a:spcAft>
                <a:spcPct val="0"/>
              </a:spcAft>
              <a:buFont typeface="Arial" panose="020B0604020202020204" pitchFamily="34" charset="0"/>
              <a:buChar char="•"/>
            </a:pPr>
            <a:r>
              <a:rPr lang="en-US" altLang="nl-NL" sz="2200" dirty="0" err="1">
                <a:latin typeface="Arial" charset="0"/>
              </a:rPr>
              <a:t>Interpreta</a:t>
            </a:r>
            <a:r>
              <a:rPr lang="cs-CZ" altLang="nl-NL" sz="2200" dirty="0" err="1">
                <a:latin typeface="Arial" charset="0"/>
              </a:rPr>
              <a:t>ce</a:t>
            </a:r>
            <a:r>
              <a:rPr lang="cs-CZ" altLang="nl-NL" sz="2200" dirty="0">
                <a:latin typeface="Arial" charset="0"/>
              </a:rPr>
              <a:t> podmínek použití LDT není jednoznačná</a:t>
            </a:r>
            <a:r>
              <a:rPr lang="en-US" altLang="nl-NL" sz="2200" dirty="0">
                <a:latin typeface="Arial" charset="0"/>
              </a:rPr>
              <a:t> </a:t>
            </a:r>
            <a:endParaRPr lang="cs-CZ" altLang="nl-NL" sz="2200" dirty="0">
              <a:latin typeface="Arial" charset="0"/>
            </a:endParaRPr>
          </a:p>
          <a:p>
            <a:pPr fontAlgn="base">
              <a:spcBef>
                <a:spcPts val="1200"/>
              </a:spcBef>
              <a:spcAft>
                <a:spcPct val="0"/>
              </a:spcAft>
              <a:buFont typeface="Arial" panose="020B0604020202020204" pitchFamily="34" charset="0"/>
              <a:buChar char="•"/>
            </a:pPr>
            <a:r>
              <a:rPr lang="cs-CZ" altLang="nl-NL" sz="2200" dirty="0">
                <a:latin typeface="Arial" charset="0"/>
              </a:rPr>
              <a:t>Není vydefinován přesný rozsah minimální požadované dokumentace</a:t>
            </a:r>
            <a:endParaRPr lang="en-US" altLang="nl-NL" sz="2200" dirty="0">
              <a:latin typeface="Arial" charset="0"/>
            </a:endParaRPr>
          </a:p>
          <a:p>
            <a:pPr fontAlgn="base">
              <a:spcBef>
                <a:spcPts val="1200"/>
              </a:spcBef>
              <a:spcAft>
                <a:spcPct val="0"/>
              </a:spcAft>
              <a:buFont typeface="Arial" panose="020B0604020202020204" pitchFamily="34" charset="0"/>
              <a:buChar char="•"/>
            </a:pPr>
            <a:r>
              <a:rPr lang="cs-CZ" altLang="nl-NL" sz="2200" dirty="0">
                <a:latin typeface="Arial" charset="0"/>
              </a:rPr>
              <a:t>Pravidla studií, požadavek na notifikovanou osobu, pravidla výměny / sdílení studií mezi laboratořemi ...</a:t>
            </a:r>
            <a:endParaRPr lang="en-GB" altLang="nl-NL" sz="2200" dirty="0">
              <a:latin typeface="Arial" charset="0"/>
            </a:endParaRPr>
          </a:p>
        </p:txBody>
      </p:sp>
    </p:spTree>
    <p:extLst>
      <p:ext uri="{BB962C8B-B14F-4D97-AF65-F5344CB8AC3E}">
        <p14:creationId xmlns:p14="http://schemas.microsoft.com/office/powerpoint/2010/main" val="183322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92252" y="445479"/>
            <a:ext cx="5307222" cy="461665"/>
          </a:xfrm>
          <a:prstGeom prst="rect">
            <a:avLst/>
          </a:prstGeom>
          <a:noFill/>
        </p:spPr>
        <p:txBody>
          <a:bodyPr wrap="none" rtlCol="0">
            <a:spAutoFit/>
          </a:bodyPr>
          <a:lstStyle/>
          <a:p>
            <a:r>
              <a:rPr lang="cs-CZ" sz="2400" b="1" dirty="0"/>
              <a:t>Nová </a:t>
            </a:r>
            <a:r>
              <a:rPr lang="en-US" sz="2400" b="1" dirty="0"/>
              <a:t>EU-In-vitro-</a:t>
            </a:r>
            <a:r>
              <a:rPr lang="en-US" sz="2400" b="1" dirty="0" err="1"/>
              <a:t>diagnosti</a:t>
            </a:r>
            <a:r>
              <a:rPr lang="cs-CZ" sz="2400" b="1" dirty="0" err="1"/>
              <a:t>cká</a:t>
            </a:r>
            <a:r>
              <a:rPr lang="en-US" sz="2400" b="1" dirty="0"/>
              <a:t> </a:t>
            </a:r>
            <a:r>
              <a:rPr lang="cs-CZ" sz="2400" b="1" dirty="0"/>
              <a:t>r</a:t>
            </a:r>
            <a:r>
              <a:rPr lang="en-US" sz="2400" b="1" dirty="0" err="1"/>
              <a:t>egula</a:t>
            </a:r>
            <a:r>
              <a:rPr lang="cs-CZ" sz="2400" b="1" dirty="0" err="1"/>
              <a:t>ce</a:t>
            </a:r>
            <a:endParaRPr lang="de-DE" sz="2400" b="1" dirty="0">
              <a:cs typeface="Arial" pitchFamily="34" charset="0"/>
            </a:endParaRPr>
          </a:p>
        </p:txBody>
      </p:sp>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4289" y="1586915"/>
            <a:ext cx="1725533" cy="1148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feld 4"/>
          <p:cNvSpPr txBox="1"/>
          <p:nvPr/>
        </p:nvSpPr>
        <p:spPr>
          <a:xfrm>
            <a:off x="4443668" y="2791326"/>
            <a:ext cx="2102242" cy="369332"/>
          </a:xfrm>
          <a:prstGeom prst="rect">
            <a:avLst/>
          </a:prstGeom>
          <a:noFill/>
        </p:spPr>
        <p:txBody>
          <a:bodyPr wrap="none" rtlCol="0">
            <a:spAutoFit/>
          </a:bodyPr>
          <a:lstStyle/>
          <a:p>
            <a:r>
              <a:rPr lang="cs-CZ" dirty="0"/>
              <a:t>do 5/</a:t>
            </a:r>
            <a:r>
              <a:rPr lang="de-DE" dirty="0"/>
              <a:t>2017: Dire</a:t>
            </a:r>
            <a:r>
              <a:rPr lang="cs-CZ" dirty="0" err="1"/>
              <a:t>ktivy</a:t>
            </a:r>
            <a:endParaRPr lang="de-DE" dirty="0"/>
          </a:p>
        </p:txBody>
      </p:sp>
      <p:sp>
        <p:nvSpPr>
          <p:cNvPr id="9" name="Abgerundetes Rechteck 8"/>
          <p:cNvSpPr/>
          <p:nvPr/>
        </p:nvSpPr>
        <p:spPr>
          <a:xfrm>
            <a:off x="5077327" y="3296654"/>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MDD</a:t>
            </a:r>
          </a:p>
          <a:p>
            <a:pPr algn="ctr"/>
            <a:r>
              <a:rPr lang="de-DE" sz="1000" dirty="0"/>
              <a:t>(</a:t>
            </a:r>
            <a:r>
              <a:rPr lang="de-DE" sz="1000" b="1" dirty="0"/>
              <a:t>Medical Device </a:t>
            </a:r>
            <a:r>
              <a:rPr lang="de-DE" sz="1000" b="1" dirty="0" err="1"/>
              <a:t>Directive</a:t>
            </a:r>
            <a:r>
              <a:rPr lang="de-DE" sz="1000" b="1" dirty="0"/>
              <a:t>)</a:t>
            </a:r>
            <a:endParaRPr lang="de-DE" sz="1000" dirty="0"/>
          </a:p>
          <a:p>
            <a:pPr algn="ctr"/>
            <a:r>
              <a:rPr lang="de-DE" dirty="0"/>
              <a:t>93/42/EWG</a:t>
            </a:r>
          </a:p>
        </p:txBody>
      </p:sp>
      <p:sp>
        <p:nvSpPr>
          <p:cNvPr id="12" name="Abgerundetes Rechteck 11"/>
          <p:cNvSpPr/>
          <p:nvPr/>
        </p:nvSpPr>
        <p:spPr>
          <a:xfrm>
            <a:off x="5077328" y="4531889"/>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AIMD</a:t>
            </a:r>
          </a:p>
          <a:p>
            <a:pPr algn="ctr"/>
            <a:r>
              <a:rPr lang="de-DE" sz="1000" dirty="0"/>
              <a:t>(</a:t>
            </a:r>
            <a:r>
              <a:rPr lang="de-DE" sz="1000" b="1" dirty="0" err="1"/>
              <a:t>Active</a:t>
            </a:r>
            <a:r>
              <a:rPr lang="de-DE" sz="1000" b="1" dirty="0"/>
              <a:t> </a:t>
            </a:r>
            <a:r>
              <a:rPr lang="de-DE" sz="1000" b="1" dirty="0" err="1"/>
              <a:t>implantable</a:t>
            </a:r>
            <a:r>
              <a:rPr lang="de-DE" sz="1000" b="1" dirty="0"/>
              <a:t> </a:t>
            </a:r>
            <a:r>
              <a:rPr lang="de-DE" sz="1000" b="1" dirty="0" err="1"/>
              <a:t>medical</a:t>
            </a:r>
            <a:r>
              <a:rPr lang="de-DE" sz="1000" b="1" dirty="0"/>
              <a:t> </a:t>
            </a:r>
            <a:r>
              <a:rPr lang="de-DE" sz="1000" b="1" dirty="0" err="1"/>
              <a:t>devices</a:t>
            </a:r>
            <a:r>
              <a:rPr lang="de-DE" sz="1000" b="1" dirty="0"/>
              <a:t>)</a:t>
            </a:r>
            <a:endParaRPr lang="de-DE" sz="1000" dirty="0"/>
          </a:p>
          <a:p>
            <a:pPr algn="ctr"/>
            <a:r>
              <a:rPr lang="de-DE" dirty="0"/>
              <a:t>90/385/EWG</a:t>
            </a:r>
          </a:p>
        </p:txBody>
      </p:sp>
      <p:sp>
        <p:nvSpPr>
          <p:cNvPr id="13" name="Abgerundetes Rechteck 12"/>
          <p:cNvSpPr/>
          <p:nvPr/>
        </p:nvSpPr>
        <p:spPr>
          <a:xfrm>
            <a:off x="5077329" y="5678893"/>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IVDD</a:t>
            </a:r>
          </a:p>
          <a:p>
            <a:pPr algn="ctr"/>
            <a:r>
              <a:rPr lang="de-DE" sz="1000" dirty="0"/>
              <a:t>(</a:t>
            </a:r>
            <a:r>
              <a:rPr lang="de-DE" sz="1000" b="1" dirty="0"/>
              <a:t>In-vitro </a:t>
            </a:r>
            <a:r>
              <a:rPr lang="de-DE" sz="1000" b="1" dirty="0" err="1"/>
              <a:t>Diagnostic</a:t>
            </a:r>
            <a:r>
              <a:rPr lang="de-DE" sz="1000" b="1" dirty="0"/>
              <a:t> </a:t>
            </a:r>
            <a:r>
              <a:rPr lang="de-DE" sz="1000" b="1" dirty="0" err="1"/>
              <a:t>Directive</a:t>
            </a:r>
            <a:r>
              <a:rPr lang="de-DE" sz="1000" b="1" dirty="0"/>
              <a:t>)</a:t>
            </a:r>
            <a:endParaRPr lang="de-DE" sz="1000" dirty="0"/>
          </a:p>
          <a:p>
            <a:pPr algn="ctr"/>
            <a:r>
              <a:rPr lang="de-DE" dirty="0"/>
              <a:t>98/79/EG</a:t>
            </a:r>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512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6803" y="1489410"/>
            <a:ext cx="1738062" cy="1305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Pfeil nach rechts 10"/>
          <p:cNvSpPr/>
          <p:nvPr/>
        </p:nvSpPr>
        <p:spPr>
          <a:xfrm>
            <a:off x="6769822" y="3569369"/>
            <a:ext cx="1548010" cy="312821"/>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6761802" y="4852730"/>
            <a:ext cx="1548010" cy="312821"/>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rechts 17"/>
          <p:cNvSpPr/>
          <p:nvPr/>
        </p:nvSpPr>
        <p:spPr>
          <a:xfrm>
            <a:off x="6761803" y="5967650"/>
            <a:ext cx="1548010" cy="312821"/>
          </a:xfrm>
          <a:prstGeom prst="rightArrow">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8681566" y="3481315"/>
            <a:ext cx="2499781" cy="923330"/>
          </a:xfrm>
          <a:prstGeom prst="rect">
            <a:avLst/>
          </a:prstGeom>
          <a:noFill/>
        </p:spPr>
        <p:txBody>
          <a:bodyPr wrap="square" rtlCol="0">
            <a:spAutoFit/>
          </a:bodyPr>
          <a:lstStyle/>
          <a:p>
            <a:r>
              <a:rPr lang="cs-CZ" dirty="0"/>
              <a:t>Převod do </a:t>
            </a:r>
            <a:r>
              <a:rPr lang="en-US" dirty="0" err="1"/>
              <a:t>vnitrostátního</a:t>
            </a:r>
            <a:r>
              <a:rPr lang="en-US" dirty="0"/>
              <a:t> </a:t>
            </a:r>
            <a:r>
              <a:rPr lang="en-US" dirty="0" err="1"/>
              <a:t>práva</a:t>
            </a:r>
            <a:r>
              <a:rPr lang="en-US" dirty="0"/>
              <a:t> (</a:t>
            </a:r>
            <a:r>
              <a:rPr lang="en-US" dirty="0" err="1">
                <a:solidFill>
                  <a:srgbClr val="FF0000"/>
                </a:solidFill>
              </a:rPr>
              <a:t>možnost</a:t>
            </a:r>
            <a:r>
              <a:rPr lang="en-US" dirty="0">
                <a:solidFill>
                  <a:srgbClr val="FF0000"/>
                </a:solidFill>
              </a:rPr>
              <a:t> </a:t>
            </a:r>
            <a:r>
              <a:rPr lang="en-US" dirty="0" err="1">
                <a:solidFill>
                  <a:srgbClr val="FF0000"/>
                </a:solidFill>
              </a:rPr>
              <a:t>přizpůsobení</a:t>
            </a:r>
            <a:r>
              <a:rPr lang="en-US" dirty="0">
                <a:solidFill>
                  <a:srgbClr val="FF0000"/>
                </a:solidFill>
              </a:rPr>
              <a:t> / </a:t>
            </a:r>
            <a:r>
              <a:rPr lang="en-US" dirty="0" err="1">
                <a:solidFill>
                  <a:srgbClr val="FF0000"/>
                </a:solidFill>
              </a:rPr>
              <a:t>výkladu</a:t>
            </a:r>
            <a:r>
              <a:rPr lang="en-US" dirty="0"/>
              <a:t>)</a:t>
            </a:r>
            <a:endParaRPr lang="de-DE" dirty="0"/>
          </a:p>
        </p:txBody>
      </p:sp>
    </p:spTree>
    <p:extLst>
      <p:ext uri="{BB962C8B-B14F-4D97-AF65-F5344CB8AC3E}">
        <p14:creationId xmlns:p14="http://schemas.microsoft.com/office/powerpoint/2010/main" val="403534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fade">
                                      <p:cBhvr>
                                        <p:cTn id="7" dur="500"/>
                                        <p:tgtEl>
                                          <p:spTgt spid="51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500"/>
                                        <p:tgtEl>
                                          <p:spTgt spid="1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animBg="1"/>
      <p:bldP spid="18" grpId="0" animBg="1"/>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4289" y="1586915"/>
            <a:ext cx="1725533" cy="1148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Abgerundetes Rechteck 8"/>
          <p:cNvSpPr/>
          <p:nvPr/>
        </p:nvSpPr>
        <p:spPr>
          <a:xfrm>
            <a:off x="5077327" y="3296654"/>
            <a:ext cx="1676400" cy="882316"/>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MDD</a:t>
            </a:r>
          </a:p>
          <a:p>
            <a:pPr algn="ctr"/>
            <a:r>
              <a:rPr lang="de-DE" sz="1000" dirty="0"/>
              <a:t>(</a:t>
            </a:r>
            <a:r>
              <a:rPr lang="de-DE" sz="1000" b="1" dirty="0"/>
              <a:t>Medical Device </a:t>
            </a:r>
            <a:r>
              <a:rPr lang="de-DE" sz="1000" b="1" dirty="0" err="1"/>
              <a:t>Directive</a:t>
            </a:r>
            <a:r>
              <a:rPr lang="de-DE" sz="1000" b="1" dirty="0"/>
              <a:t>)</a:t>
            </a:r>
            <a:endParaRPr lang="de-DE" sz="1000" dirty="0"/>
          </a:p>
          <a:p>
            <a:pPr algn="ctr"/>
            <a:r>
              <a:rPr lang="de-DE" dirty="0"/>
              <a:t>93/42/EWG</a:t>
            </a:r>
          </a:p>
        </p:txBody>
      </p:sp>
      <p:sp>
        <p:nvSpPr>
          <p:cNvPr id="12" name="Abgerundetes Rechteck 11"/>
          <p:cNvSpPr/>
          <p:nvPr/>
        </p:nvSpPr>
        <p:spPr>
          <a:xfrm>
            <a:off x="5077328" y="4531889"/>
            <a:ext cx="1676400" cy="882316"/>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AIMD</a:t>
            </a:r>
          </a:p>
          <a:p>
            <a:pPr algn="ctr"/>
            <a:r>
              <a:rPr lang="de-DE" sz="1000" dirty="0"/>
              <a:t>(</a:t>
            </a:r>
            <a:r>
              <a:rPr lang="de-DE" sz="1000" b="1" dirty="0" err="1"/>
              <a:t>Active</a:t>
            </a:r>
            <a:r>
              <a:rPr lang="de-DE" sz="1000" b="1" dirty="0"/>
              <a:t> </a:t>
            </a:r>
            <a:r>
              <a:rPr lang="de-DE" sz="1000" b="1" dirty="0" err="1"/>
              <a:t>implantable</a:t>
            </a:r>
            <a:r>
              <a:rPr lang="de-DE" sz="1000" b="1" dirty="0"/>
              <a:t> </a:t>
            </a:r>
            <a:r>
              <a:rPr lang="de-DE" sz="1000" b="1" dirty="0" err="1"/>
              <a:t>medical</a:t>
            </a:r>
            <a:r>
              <a:rPr lang="de-DE" sz="1000" b="1" dirty="0"/>
              <a:t> </a:t>
            </a:r>
            <a:r>
              <a:rPr lang="de-DE" sz="1000" b="1" dirty="0" err="1"/>
              <a:t>devices</a:t>
            </a:r>
            <a:r>
              <a:rPr lang="de-DE" sz="1000" b="1" dirty="0"/>
              <a:t>)</a:t>
            </a:r>
            <a:endParaRPr lang="de-DE" sz="1000" dirty="0"/>
          </a:p>
          <a:p>
            <a:pPr algn="ctr"/>
            <a:r>
              <a:rPr lang="de-DE" dirty="0"/>
              <a:t>90/385/EWG</a:t>
            </a:r>
          </a:p>
        </p:txBody>
      </p:sp>
      <p:sp>
        <p:nvSpPr>
          <p:cNvPr id="13" name="Abgerundetes Rechteck 12"/>
          <p:cNvSpPr/>
          <p:nvPr/>
        </p:nvSpPr>
        <p:spPr>
          <a:xfrm>
            <a:off x="5077329" y="5678893"/>
            <a:ext cx="1676400" cy="882316"/>
          </a:xfrm>
          <a:prstGeom prst="round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IVDD</a:t>
            </a:r>
          </a:p>
          <a:p>
            <a:pPr algn="ctr"/>
            <a:r>
              <a:rPr lang="de-DE" sz="1000" dirty="0"/>
              <a:t>(</a:t>
            </a:r>
            <a:r>
              <a:rPr lang="de-DE" sz="1000" b="1" dirty="0"/>
              <a:t>In-vitro </a:t>
            </a:r>
            <a:r>
              <a:rPr lang="de-DE" sz="1000" b="1" dirty="0" err="1"/>
              <a:t>Diagnostic</a:t>
            </a:r>
            <a:r>
              <a:rPr lang="de-DE" sz="1000" b="1" dirty="0"/>
              <a:t> </a:t>
            </a:r>
            <a:r>
              <a:rPr lang="de-DE" sz="1000" b="1" dirty="0" err="1"/>
              <a:t>Directive</a:t>
            </a:r>
            <a:r>
              <a:rPr lang="de-DE" sz="1000" b="1" dirty="0"/>
              <a:t>)</a:t>
            </a:r>
            <a:endParaRPr lang="de-DE" sz="1000" dirty="0"/>
          </a:p>
          <a:p>
            <a:pPr algn="ctr"/>
            <a:r>
              <a:rPr lang="de-DE" dirty="0"/>
              <a:t>98/79/EG</a:t>
            </a:r>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512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6803" y="1489410"/>
            <a:ext cx="1738062" cy="1305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Pfeil nach rechts 10"/>
          <p:cNvSpPr/>
          <p:nvPr/>
        </p:nvSpPr>
        <p:spPr>
          <a:xfrm>
            <a:off x="6769822" y="3569369"/>
            <a:ext cx="1548010"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6761802" y="4852730"/>
            <a:ext cx="1548010"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Pfeil nach rechts 17"/>
          <p:cNvSpPr/>
          <p:nvPr/>
        </p:nvSpPr>
        <p:spPr>
          <a:xfrm>
            <a:off x="6761803" y="5967650"/>
            <a:ext cx="1548010"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Abgerundetes Rechteck 19"/>
          <p:cNvSpPr/>
          <p:nvPr/>
        </p:nvSpPr>
        <p:spPr>
          <a:xfrm>
            <a:off x="1451812" y="3937168"/>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MDR</a:t>
            </a:r>
          </a:p>
          <a:p>
            <a:pPr algn="ctr"/>
            <a:r>
              <a:rPr lang="de-DE" sz="1000" dirty="0"/>
              <a:t>(Medical Device Regulation)</a:t>
            </a:r>
          </a:p>
          <a:p>
            <a:pPr algn="ctr"/>
            <a:r>
              <a:rPr lang="de-DE" dirty="0"/>
              <a:t>2017/745/EU</a:t>
            </a:r>
          </a:p>
        </p:txBody>
      </p:sp>
      <p:sp>
        <p:nvSpPr>
          <p:cNvPr id="21" name="Abgerundetes Rechteck 20"/>
          <p:cNvSpPr/>
          <p:nvPr/>
        </p:nvSpPr>
        <p:spPr>
          <a:xfrm>
            <a:off x="1451813" y="5678893"/>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IVDR</a:t>
            </a:r>
          </a:p>
          <a:p>
            <a:pPr algn="ctr"/>
            <a:r>
              <a:rPr lang="de-DE" dirty="0"/>
              <a:t>2017/746/EU</a:t>
            </a:r>
          </a:p>
        </p:txBody>
      </p:sp>
      <p:sp>
        <p:nvSpPr>
          <p:cNvPr id="23" name="Pfeil nach rechts 22"/>
          <p:cNvSpPr/>
          <p:nvPr/>
        </p:nvSpPr>
        <p:spPr>
          <a:xfrm rot="1276699" flipH="1">
            <a:off x="3523313" y="4612093"/>
            <a:ext cx="1724791"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Pfeil nach rechts 23"/>
          <p:cNvSpPr/>
          <p:nvPr/>
        </p:nvSpPr>
        <p:spPr>
          <a:xfrm flipH="1">
            <a:off x="3529341" y="5983693"/>
            <a:ext cx="1548010"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Pfeil nach rechts 24"/>
          <p:cNvSpPr/>
          <p:nvPr/>
        </p:nvSpPr>
        <p:spPr>
          <a:xfrm rot="20323301" flipH="1" flipV="1">
            <a:off x="3475188" y="3665616"/>
            <a:ext cx="1724791" cy="312821"/>
          </a:xfrm>
          <a:prstGeom prst="rightArrow">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4945" y="1578895"/>
            <a:ext cx="1725533" cy="1148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feld 25"/>
          <p:cNvSpPr txBox="1"/>
          <p:nvPr/>
        </p:nvSpPr>
        <p:spPr>
          <a:xfrm>
            <a:off x="874324" y="2783306"/>
            <a:ext cx="3027239" cy="646331"/>
          </a:xfrm>
          <a:prstGeom prst="rect">
            <a:avLst/>
          </a:prstGeom>
          <a:noFill/>
        </p:spPr>
        <p:txBody>
          <a:bodyPr wrap="none" rtlCol="0">
            <a:spAutoFit/>
          </a:bodyPr>
          <a:lstStyle/>
          <a:p>
            <a:r>
              <a:rPr lang="de-DE" dirty="0"/>
              <a:t>26</a:t>
            </a:r>
            <a:r>
              <a:rPr lang="cs-CZ" dirty="0"/>
              <a:t>/5/</a:t>
            </a:r>
            <a:r>
              <a:rPr lang="de-DE" dirty="0"/>
              <a:t>2017: Regula</a:t>
            </a:r>
            <a:r>
              <a:rPr lang="cs-CZ" dirty="0" err="1"/>
              <a:t>ce</a:t>
            </a:r>
            <a:endParaRPr lang="de-DE" dirty="0"/>
          </a:p>
          <a:p>
            <a:r>
              <a:rPr lang="cs-CZ" dirty="0"/>
              <a:t>Začátek přechodového období</a:t>
            </a:r>
            <a:endParaRPr lang="de-DE" dirty="0"/>
          </a:p>
        </p:txBody>
      </p:sp>
      <p:sp>
        <p:nvSpPr>
          <p:cNvPr id="27" name="Textfeld 2"/>
          <p:cNvSpPr txBox="1"/>
          <p:nvPr/>
        </p:nvSpPr>
        <p:spPr>
          <a:xfrm>
            <a:off x="2992252" y="445479"/>
            <a:ext cx="5307222" cy="461665"/>
          </a:xfrm>
          <a:prstGeom prst="rect">
            <a:avLst/>
          </a:prstGeom>
          <a:noFill/>
        </p:spPr>
        <p:txBody>
          <a:bodyPr wrap="none" rtlCol="0">
            <a:spAutoFit/>
          </a:bodyPr>
          <a:lstStyle/>
          <a:p>
            <a:r>
              <a:rPr lang="cs-CZ" sz="2400" b="1" dirty="0"/>
              <a:t>Nová </a:t>
            </a:r>
            <a:r>
              <a:rPr lang="en-US" sz="2400" b="1" dirty="0"/>
              <a:t>EU-In-vitro-</a:t>
            </a:r>
            <a:r>
              <a:rPr lang="en-US" sz="2400" b="1" dirty="0" err="1"/>
              <a:t>diagnosti</a:t>
            </a:r>
            <a:r>
              <a:rPr lang="cs-CZ" sz="2400" b="1" dirty="0" err="1"/>
              <a:t>cká</a:t>
            </a:r>
            <a:r>
              <a:rPr lang="en-US" sz="2400" b="1" dirty="0"/>
              <a:t> </a:t>
            </a:r>
            <a:r>
              <a:rPr lang="cs-CZ" sz="2400" b="1" dirty="0"/>
              <a:t>r</a:t>
            </a:r>
            <a:r>
              <a:rPr lang="en-US" sz="2400" b="1" dirty="0" err="1"/>
              <a:t>egula</a:t>
            </a:r>
            <a:r>
              <a:rPr lang="cs-CZ" sz="2400" b="1" dirty="0" err="1"/>
              <a:t>ce</a:t>
            </a:r>
            <a:endParaRPr lang="de-DE" sz="2400" b="1" dirty="0">
              <a:cs typeface="Arial" pitchFamily="34" charset="0"/>
            </a:endParaRPr>
          </a:p>
        </p:txBody>
      </p:sp>
    </p:spTree>
    <p:extLst>
      <p:ext uri="{BB962C8B-B14F-4D97-AF65-F5344CB8AC3E}">
        <p14:creationId xmlns:p14="http://schemas.microsoft.com/office/powerpoint/2010/main" val="2107596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0" name="Abgerundetes Rechteck 19"/>
          <p:cNvSpPr/>
          <p:nvPr/>
        </p:nvSpPr>
        <p:spPr>
          <a:xfrm>
            <a:off x="1451812" y="3937168"/>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MDR</a:t>
            </a:r>
          </a:p>
          <a:p>
            <a:pPr algn="ctr"/>
            <a:r>
              <a:rPr lang="de-DE" sz="1000" dirty="0"/>
              <a:t>(Medical Device Regulation)</a:t>
            </a:r>
          </a:p>
          <a:p>
            <a:pPr algn="ctr"/>
            <a:r>
              <a:rPr lang="de-DE" dirty="0"/>
              <a:t>2017/745/EU</a:t>
            </a:r>
          </a:p>
        </p:txBody>
      </p:sp>
      <p:sp>
        <p:nvSpPr>
          <p:cNvPr id="21" name="Abgerundetes Rechteck 20"/>
          <p:cNvSpPr/>
          <p:nvPr/>
        </p:nvSpPr>
        <p:spPr>
          <a:xfrm>
            <a:off x="1451813" y="5678893"/>
            <a:ext cx="1676400" cy="882316"/>
          </a:xfrm>
          <a:prstGeom prst="round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IVDR</a:t>
            </a:r>
          </a:p>
          <a:p>
            <a:pPr algn="ctr"/>
            <a:r>
              <a:rPr lang="de-DE" dirty="0"/>
              <a:t>2017/746/EU</a:t>
            </a:r>
          </a:p>
        </p:txBody>
      </p:sp>
      <p:pic>
        <p:nvPicPr>
          <p:cNvPr id="2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4945" y="1578895"/>
            <a:ext cx="1725533" cy="1148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feld 25"/>
          <p:cNvSpPr txBox="1"/>
          <p:nvPr/>
        </p:nvSpPr>
        <p:spPr>
          <a:xfrm>
            <a:off x="1589884" y="6561209"/>
            <a:ext cx="1183337" cy="369332"/>
          </a:xfrm>
          <a:prstGeom prst="rect">
            <a:avLst/>
          </a:prstGeom>
          <a:noFill/>
        </p:spPr>
        <p:txBody>
          <a:bodyPr wrap="none" rtlCol="0">
            <a:spAutoFit/>
          </a:bodyPr>
          <a:lstStyle/>
          <a:p>
            <a:r>
              <a:rPr lang="de-DE" dirty="0"/>
              <a:t>26</a:t>
            </a:r>
            <a:r>
              <a:rPr lang="cs-CZ" dirty="0"/>
              <a:t>/5/</a:t>
            </a:r>
            <a:r>
              <a:rPr lang="de-DE" dirty="0"/>
              <a:t>2022</a:t>
            </a:r>
          </a:p>
        </p:txBody>
      </p:sp>
      <p:sp>
        <p:nvSpPr>
          <p:cNvPr id="11" name="Textfeld 10"/>
          <p:cNvSpPr txBox="1"/>
          <p:nvPr/>
        </p:nvSpPr>
        <p:spPr>
          <a:xfrm>
            <a:off x="1572128" y="4900864"/>
            <a:ext cx="1183337" cy="369332"/>
          </a:xfrm>
          <a:prstGeom prst="rect">
            <a:avLst/>
          </a:prstGeom>
          <a:noFill/>
          <a:ln>
            <a:noFill/>
          </a:ln>
        </p:spPr>
        <p:txBody>
          <a:bodyPr wrap="none" rtlCol="0">
            <a:spAutoFit/>
          </a:bodyPr>
          <a:lstStyle/>
          <a:p>
            <a:r>
              <a:rPr lang="de-DE" dirty="0"/>
              <a:t>26</a:t>
            </a:r>
            <a:r>
              <a:rPr lang="cs-CZ" dirty="0"/>
              <a:t>/5/</a:t>
            </a:r>
            <a:r>
              <a:rPr lang="de-DE" dirty="0"/>
              <a:t>2020</a:t>
            </a:r>
          </a:p>
        </p:txBody>
      </p:sp>
      <p:pic>
        <p:nvPicPr>
          <p:cNvPr id="1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86803" y="1489410"/>
            <a:ext cx="1738062" cy="1305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Pfeil nach rechts 4"/>
          <p:cNvSpPr/>
          <p:nvPr/>
        </p:nvSpPr>
        <p:spPr>
          <a:xfrm>
            <a:off x="4252686" y="4572000"/>
            <a:ext cx="5303148" cy="1548051"/>
          </a:xfrm>
          <a:prstGeom prst="rightArrow">
            <a:avLst/>
          </a:prstGeom>
          <a:noFill/>
          <a:ln w="1016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err="1">
                <a:solidFill>
                  <a:srgbClr val="FF0000"/>
                </a:solidFill>
              </a:rPr>
              <a:t>Bezprostředně</a:t>
            </a:r>
            <a:r>
              <a:rPr lang="en-US" b="1" dirty="0">
                <a:solidFill>
                  <a:srgbClr val="FF0000"/>
                </a:solidFill>
              </a:rPr>
              <a:t> </a:t>
            </a:r>
            <a:r>
              <a:rPr lang="cs-CZ" b="1" dirty="0">
                <a:solidFill>
                  <a:srgbClr val="FF0000"/>
                </a:solidFill>
              </a:rPr>
              <a:t>aplikovatelné</a:t>
            </a:r>
            <a:r>
              <a:rPr lang="en-US" b="1" dirty="0">
                <a:solidFill>
                  <a:srgbClr val="FF0000"/>
                </a:solidFill>
              </a:rPr>
              <a:t> a </a:t>
            </a:r>
            <a:r>
              <a:rPr lang="en-US" b="1" dirty="0" err="1">
                <a:solidFill>
                  <a:srgbClr val="FF0000"/>
                </a:solidFill>
              </a:rPr>
              <a:t>zákonné</a:t>
            </a:r>
            <a:r>
              <a:rPr lang="en-US" b="1" dirty="0">
                <a:solidFill>
                  <a:srgbClr val="FF0000"/>
                </a:solidFill>
              </a:rPr>
              <a:t> </a:t>
            </a:r>
            <a:r>
              <a:rPr lang="en-US" b="1" dirty="0" err="1">
                <a:solidFill>
                  <a:srgbClr val="FF0000"/>
                </a:solidFill>
              </a:rPr>
              <a:t>ve</a:t>
            </a:r>
            <a:r>
              <a:rPr lang="en-US" b="1" dirty="0">
                <a:solidFill>
                  <a:srgbClr val="FF0000"/>
                </a:solidFill>
              </a:rPr>
              <a:t> </a:t>
            </a:r>
            <a:r>
              <a:rPr lang="en-US" b="1" dirty="0" err="1">
                <a:solidFill>
                  <a:srgbClr val="FF0000"/>
                </a:solidFill>
              </a:rPr>
              <a:t>všech</a:t>
            </a:r>
            <a:r>
              <a:rPr lang="en-US" b="1" dirty="0">
                <a:solidFill>
                  <a:srgbClr val="FF0000"/>
                </a:solidFill>
              </a:rPr>
              <a:t> </a:t>
            </a:r>
            <a:r>
              <a:rPr lang="en-US" b="1" dirty="0" err="1">
                <a:solidFill>
                  <a:srgbClr val="FF0000"/>
                </a:solidFill>
              </a:rPr>
              <a:t>členských</a:t>
            </a:r>
            <a:r>
              <a:rPr lang="en-US" b="1" dirty="0">
                <a:solidFill>
                  <a:srgbClr val="FF0000"/>
                </a:solidFill>
              </a:rPr>
              <a:t> </a:t>
            </a:r>
            <a:r>
              <a:rPr lang="en-US" b="1" dirty="0" err="1">
                <a:solidFill>
                  <a:srgbClr val="FF0000"/>
                </a:solidFill>
              </a:rPr>
              <a:t>státech</a:t>
            </a:r>
            <a:r>
              <a:rPr lang="en-US" b="1" dirty="0">
                <a:solidFill>
                  <a:srgbClr val="FF0000"/>
                </a:solidFill>
              </a:rPr>
              <a:t> EU</a:t>
            </a:r>
          </a:p>
        </p:txBody>
      </p:sp>
      <p:sp>
        <p:nvSpPr>
          <p:cNvPr id="13" name="Textfeld 2"/>
          <p:cNvSpPr txBox="1"/>
          <p:nvPr/>
        </p:nvSpPr>
        <p:spPr>
          <a:xfrm>
            <a:off x="3200478" y="608167"/>
            <a:ext cx="5307222" cy="461665"/>
          </a:xfrm>
          <a:prstGeom prst="rect">
            <a:avLst/>
          </a:prstGeom>
          <a:noFill/>
        </p:spPr>
        <p:txBody>
          <a:bodyPr wrap="none" rtlCol="0">
            <a:spAutoFit/>
          </a:bodyPr>
          <a:lstStyle/>
          <a:p>
            <a:r>
              <a:rPr lang="cs-CZ" sz="2400" b="1" dirty="0"/>
              <a:t>Nová </a:t>
            </a:r>
            <a:r>
              <a:rPr lang="en-US" sz="2400" b="1" dirty="0"/>
              <a:t>EU-In-vitro-</a:t>
            </a:r>
            <a:r>
              <a:rPr lang="en-US" sz="2400" b="1" dirty="0" err="1"/>
              <a:t>diagnosti</a:t>
            </a:r>
            <a:r>
              <a:rPr lang="cs-CZ" sz="2400" b="1" dirty="0" err="1"/>
              <a:t>cká</a:t>
            </a:r>
            <a:r>
              <a:rPr lang="en-US" sz="2400" b="1" dirty="0"/>
              <a:t> </a:t>
            </a:r>
            <a:r>
              <a:rPr lang="cs-CZ" sz="2400" b="1" dirty="0"/>
              <a:t>r</a:t>
            </a:r>
            <a:r>
              <a:rPr lang="en-US" sz="2400" b="1" dirty="0" err="1"/>
              <a:t>egula</a:t>
            </a:r>
            <a:r>
              <a:rPr lang="cs-CZ" sz="2400" b="1" dirty="0" err="1"/>
              <a:t>ce</a:t>
            </a:r>
            <a:endParaRPr lang="de-DE" sz="2400" b="1" dirty="0">
              <a:cs typeface="Arial" pitchFamily="34" charset="0"/>
            </a:endParaRPr>
          </a:p>
        </p:txBody>
      </p:sp>
    </p:spTree>
    <p:extLst>
      <p:ext uri="{BB962C8B-B14F-4D97-AF65-F5344CB8AC3E}">
        <p14:creationId xmlns:p14="http://schemas.microsoft.com/office/powerpoint/2010/main" val="180911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063012" y="430202"/>
            <a:ext cx="1841530" cy="461665"/>
          </a:xfrm>
          <a:prstGeom prst="rect">
            <a:avLst/>
          </a:prstGeom>
          <a:noFill/>
        </p:spPr>
        <p:txBody>
          <a:bodyPr wrap="none" rtlCol="0">
            <a:spAutoFit/>
          </a:bodyPr>
          <a:lstStyle/>
          <a:p>
            <a:r>
              <a:rPr lang="en-US" sz="2400" b="1" dirty="0"/>
              <a:t>IVD: </a:t>
            </a:r>
            <a:r>
              <a:rPr lang="en-US" sz="2400" b="1" dirty="0" err="1"/>
              <a:t>Defini</a:t>
            </a:r>
            <a:r>
              <a:rPr lang="cs-CZ" sz="2400" b="1" dirty="0" err="1"/>
              <a:t>ce</a:t>
            </a:r>
            <a:endParaRPr lang="de-DE" sz="2400" b="1" dirty="0">
              <a:cs typeface="Arial" pitchFamily="34" charset="0"/>
            </a:endParaRPr>
          </a:p>
        </p:txBody>
      </p:sp>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 name="Textfeld 1"/>
          <p:cNvSpPr txBox="1"/>
          <p:nvPr/>
        </p:nvSpPr>
        <p:spPr>
          <a:xfrm>
            <a:off x="1363651" y="1415004"/>
            <a:ext cx="9240252" cy="1631216"/>
          </a:xfrm>
          <a:prstGeom prst="rect">
            <a:avLst/>
          </a:prstGeom>
          <a:noFill/>
        </p:spPr>
        <p:txBody>
          <a:bodyPr wrap="square" rtlCol="0">
            <a:spAutoFit/>
          </a:bodyPr>
          <a:lstStyle/>
          <a:p>
            <a:pPr marL="342900" indent="-342900">
              <a:buFont typeface="Arial" panose="020B0604020202020204" pitchFamily="34" charset="0"/>
              <a:buChar char="•"/>
            </a:pPr>
            <a:r>
              <a:rPr lang="en-US" sz="2000" dirty="0" err="1"/>
              <a:t>jakákoli</a:t>
            </a:r>
            <a:r>
              <a:rPr lang="en-US" sz="2000" dirty="0"/>
              <a:t> </a:t>
            </a:r>
            <a:r>
              <a:rPr lang="en-US" sz="2000" dirty="0" err="1"/>
              <a:t>zdravotnická</a:t>
            </a:r>
            <a:r>
              <a:rPr lang="en-US" sz="2000" dirty="0"/>
              <a:t> </a:t>
            </a:r>
            <a:r>
              <a:rPr lang="en-US" sz="2000" dirty="0" err="1"/>
              <a:t>pomůcka</a:t>
            </a:r>
            <a:r>
              <a:rPr lang="en-US" sz="2000" dirty="0"/>
              <a:t>, </a:t>
            </a:r>
            <a:r>
              <a:rPr lang="en-US" sz="2000" dirty="0" err="1"/>
              <a:t>která</a:t>
            </a:r>
            <a:r>
              <a:rPr lang="en-US" sz="2000" dirty="0"/>
              <a:t> je </a:t>
            </a:r>
            <a:r>
              <a:rPr lang="en-US" sz="2000" dirty="0" err="1"/>
              <a:t>činidlem</a:t>
            </a:r>
            <a:r>
              <a:rPr lang="en-US" sz="2000" dirty="0"/>
              <a:t>, </a:t>
            </a:r>
            <a:r>
              <a:rPr lang="en-US" sz="2000" dirty="0" err="1"/>
              <a:t>reagenčním</a:t>
            </a:r>
            <a:r>
              <a:rPr lang="en-US" sz="2000" dirty="0"/>
              <a:t> </a:t>
            </a:r>
            <a:r>
              <a:rPr lang="en-US" sz="2000" dirty="0" err="1"/>
              <a:t>produktem</a:t>
            </a:r>
            <a:r>
              <a:rPr lang="en-US" sz="2000" dirty="0"/>
              <a:t>, </a:t>
            </a:r>
            <a:r>
              <a:rPr lang="en-US" sz="2000" dirty="0" err="1"/>
              <a:t>kalibrátorem</a:t>
            </a:r>
            <a:r>
              <a:rPr lang="en-US" sz="2000" dirty="0"/>
              <a:t>, </a:t>
            </a:r>
            <a:r>
              <a:rPr lang="en-US" sz="2000" dirty="0" err="1"/>
              <a:t>kontrolním</a:t>
            </a:r>
            <a:r>
              <a:rPr lang="en-US" sz="2000" dirty="0"/>
              <a:t> </a:t>
            </a:r>
            <a:r>
              <a:rPr lang="en-US" sz="2000" dirty="0" err="1"/>
              <a:t>materiálem</a:t>
            </a:r>
            <a:r>
              <a:rPr lang="en-US" sz="2000" dirty="0"/>
              <a:t>, </a:t>
            </a:r>
            <a:r>
              <a:rPr lang="en-US" sz="2000" dirty="0" err="1"/>
              <a:t>sadou</a:t>
            </a:r>
            <a:r>
              <a:rPr lang="en-US" sz="2000" dirty="0"/>
              <a:t>, </a:t>
            </a:r>
            <a:r>
              <a:rPr lang="en-US" sz="2000" dirty="0" err="1"/>
              <a:t>nástrojem</a:t>
            </a:r>
            <a:r>
              <a:rPr lang="en-US" sz="2000" dirty="0"/>
              <a:t>, </a:t>
            </a:r>
            <a:r>
              <a:rPr lang="en-US" sz="2000" dirty="0" err="1"/>
              <a:t>přístrojem</a:t>
            </a:r>
            <a:r>
              <a:rPr lang="en-US" sz="2000" dirty="0"/>
              <a:t>, </a:t>
            </a:r>
            <a:r>
              <a:rPr lang="en-US" sz="2000" dirty="0" err="1"/>
              <a:t>zařízením</a:t>
            </a:r>
            <a:r>
              <a:rPr lang="en-US" sz="2000" dirty="0"/>
              <a:t>, </a:t>
            </a:r>
            <a:r>
              <a:rPr lang="en-US" sz="2000" dirty="0" err="1"/>
              <a:t>softwarem</a:t>
            </a:r>
            <a:r>
              <a:rPr lang="en-US" sz="2000" dirty="0"/>
              <a:t> </a:t>
            </a:r>
            <a:r>
              <a:rPr lang="en-US" sz="2000" dirty="0" err="1"/>
              <a:t>nebo</a:t>
            </a:r>
            <a:r>
              <a:rPr lang="en-US" sz="2000" dirty="0"/>
              <a:t> </a:t>
            </a:r>
            <a:r>
              <a:rPr lang="en-US" sz="2000" dirty="0" err="1"/>
              <a:t>systémem</a:t>
            </a:r>
            <a:r>
              <a:rPr lang="en-US" sz="2000" dirty="0"/>
              <a:t> </a:t>
            </a:r>
            <a:r>
              <a:rPr lang="en-US" sz="2000" dirty="0" err="1"/>
              <a:t>používaným</a:t>
            </a:r>
            <a:r>
              <a:rPr lang="en-US" sz="2000" dirty="0"/>
              <a:t> </a:t>
            </a:r>
            <a:r>
              <a:rPr lang="en-US" sz="2000" dirty="0" err="1"/>
              <a:t>samostatně</a:t>
            </a:r>
            <a:r>
              <a:rPr lang="en-US" sz="2000" dirty="0"/>
              <a:t> </a:t>
            </a:r>
            <a:r>
              <a:rPr lang="en-US" sz="2000" dirty="0" err="1"/>
              <a:t>nebo</a:t>
            </a:r>
            <a:r>
              <a:rPr lang="en-US" sz="2000" dirty="0"/>
              <a:t> v </a:t>
            </a:r>
            <a:r>
              <a:rPr lang="en-US" sz="2000" dirty="0" err="1"/>
              <a:t>kombinaci</a:t>
            </a:r>
            <a:r>
              <a:rPr lang="en-US" sz="2000" dirty="0"/>
              <a:t> </a:t>
            </a:r>
            <a:r>
              <a:rPr lang="en-US" sz="2000" dirty="0" err="1"/>
              <a:t>určený</a:t>
            </a:r>
            <a:r>
              <a:rPr lang="en-US" sz="2000" dirty="0"/>
              <a:t> </a:t>
            </a:r>
            <a:r>
              <a:rPr lang="en-US" sz="2000" dirty="0" err="1"/>
              <a:t>výrobcem</a:t>
            </a:r>
            <a:r>
              <a:rPr lang="en-US" sz="2000" dirty="0"/>
              <a:t> pro </a:t>
            </a:r>
            <a:r>
              <a:rPr lang="en-US" sz="2000" dirty="0" err="1"/>
              <a:t>použití</a:t>
            </a:r>
            <a:r>
              <a:rPr lang="en-US" sz="2000" dirty="0"/>
              <a:t> </a:t>
            </a:r>
            <a:r>
              <a:rPr lang="en-US" sz="2000" i="1" dirty="0"/>
              <a:t>in vitro</a:t>
            </a:r>
            <a:r>
              <a:rPr lang="en-US" sz="2000" dirty="0"/>
              <a:t> pro </a:t>
            </a:r>
            <a:r>
              <a:rPr lang="en-US" sz="2000" dirty="0" err="1"/>
              <a:t>vyšetření</a:t>
            </a:r>
            <a:r>
              <a:rPr lang="en-US" sz="2000" dirty="0"/>
              <a:t> </a:t>
            </a:r>
            <a:r>
              <a:rPr lang="en-US" sz="2000" dirty="0" err="1"/>
              <a:t>vzork</a:t>
            </a:r>
            <a:r>
              <a:rPr lang="cs-CZ" sz="2000" dirty="0"/>
              <a:t>ů</a:t>
            </a:r>
            <a:r>
              <a:rPr lang="en-US" sz="2000" dirty="0"/>
              <a:t>, </a:t>
            </a:r>
            <a:r>
              <a:rPr lang="en-US" sz="2000" dirty="0" err="1"/>
              <a:t>včetně</a:t>
            </a:r>
            <a:r>
              <a:rPr lang="en-US" sz="2000" dirty="0"/>
              <a:t> </a:t>
            </a:r>
            <a:r>
              <a:rPr lang="en-US" sz="2000" dirty="0" err="1"/>
              <a:t>darů</a:t>
            </a:r>
            <a:r>
              <a:rPr lang="en-US" sz="2000" dirty="0"/>
              <a:t> </a:t>
            </a:r>
            <a:r>
              <a:rPr lang="en-US" sz="2000" dirty="0" err="1"/>
              <a:t>krve</a:t>
            </a:r>
            <a:r>
              <a:rPr lang="en-US" sz="2000" dirty="0"/>
              <a:t> a </a:t>
            </a:r>
            <a:r>
              <a:rPr lang="en-US" sz="2000" dirty="0" err="1"/>
              <a:t>tkání</a:t>
            </a:r>
            <a:r>
              <a:rPr lang="en-US" sz="2000" dirty="0"/>
              <a:t>, </a:t>
            </a:r>
            <a:r>
              <a:rPr lang="en-US" sz="2000" dirty="0" err="1"/>
              <a:t>získan</a:t>
            </a:r>
            <a:r>
              <a:rPr lang="cs-CZ" sz="2000" dirty="0" err="1"/>
              <a:t>ých</a:t>
            </a:r>
            <a:r>
              <a:rPr lang="en-US" sz="2000" dirty="0"/>
              <a:t> z </a:t>
            </a:r>
            <a:r>
              <a:rPr lang="en-US" sz="2000" dirty="0" err="1"/>
              <a:t>lidského</a:t>
            </a:r>
            <a:r>
              <a:rPr lang="en-US" sz="2000" dirty="0"/>
              <a:t> </a:t>
            </a:r>
            <a:r>
              <a:rPr lang="en-US" sz="2000" dirty="0" err="1"/>
              <a:t>těla</a:t>
            </a:r>
            <a:endParaRPr lang="en-US" sz="2000" dirty="0"/>
          </a:p>
        </p:txBody>
      </p:sp>
      <p:sp>
        <p:nvSpPr>
          <p:cNvPr id="11" name="Textfeld 10"/>
          <p:cNvSpPr txBox="1"/>
          <p:nvPr/>
        </p:nvSpPr>
        <p:spPr>
          <a:xfrm>
            <a:off x="1315454" y="3569358"/>
            <a:ext cx="9240252" cy="2246769"/>
          </a:xfrm>
          <a:prstGeom prst="rect">
            <a:avLst/>
          </a:prstGeom>
          <a:noFill/>
        </p:spPr>
        <p:txBody>
          <a:bodyPr wrap="square" rtlCol="0">
            <a:spAutoFit/>
          </a:bodyPr>
          <a:lstStyle/>
          <a:p>
            <a:r>
              <a:rPr lang="en-US" sz="2000" dirty="0"/>
              <a:t>... </a:t>
            </a:r>
            <a:r>
              <a:rPr lang="en-US" sz="2000" dirty="0" err="1"/>
              <a:t>za</a:t>
            </a:r>
            <a:r>
              <a:rPr lang="en-US" sz="2000" dirty="0"/>
              <a:t> </a:t>
            </a:r>
            <a:r>
              <a:rPr lang="en-US" sz="2000" dirty="0" err="1"/>
              <a:t>účelem</a:t>
            </a:r>
            <a:r>
              <a:rPr lang="en-US" sz="2000" dirty="0"/>
              <a:t> </a:t>
            </a:r>
            <a:r>
              <a:rPr lang="en-US" sz="2000" dirty="0" err="1"/>
              <a:t>poskytnutí</a:t>
            </a:r>
            <a:r>
              <a:rPr lang="en-US" sz="2000" dirty="0"/>
              <a:t> </a:t>
            </a:r>
            <a:r>
              <a:rPr lang="en-US" sz="2000" dirty="0" err="1"/>
              <a:t>informací</a:t>
            </a:r>
            <a:r>
              <a:rPr lang="en-US" sz="2000" dirty="0"/>
              <a:t> o </a:t>
            </a:r>
            <a:r>
              <a:rPr lang="en-US" sz="2000" dirty="0" err="1"/>
              <a:t>jednom</a:t>
            </a:r>
            <a:r>
              <a:rPr lang="en-US" sz="2000" dirty="0"/>
              <a:t> </a:t>
            </a:r>
            <a:r>
              <a:rPr lang="en-US" sz="2000" dirty="0" err="1"/>
              <a:t>nebo</a:t>
            </a:r>
            <a:r>
              <a:rPr lang="en-US" sz="2000" dirty="0"/>
              <a:t> </a:t>
            </a:r>
            <a:r>
              <a:rPr lang="en-US" sz="2000" dirty="0" err="1"/>
              <a:t>více</a:t>
            </a:r>
            <a:r>
              <a:rPr lang="en-US" sz="2000" dirty="0"/>
              <a:t> z </a:t>
            </a:r>
            <a:r>
              <a:rPr lang="en-US" sz="2000" dirty="0" err="1"/>
              <a:t>následujících</a:t>
            </a:r>
            <a:r>
              <a:rPr lang="en-US" sz="2000" dirty="0"/>
              <a:t> </a:t>
            </a:r>
            <a:r>
              <a:rPr lang="en-US" sz="2000" dirty="0" err="1"/>
              <a:t>bodů</a:t>
            </a:r>
            <a:r>
              <a:rPr lang="en-US" sz="2000" dirty="0"/>
              <a:t>:</a:t>
            </a:r>
            <a:br>
              <a:rPr lang="en-US" sz="2000" dirty="0"/>
            </a:br>
            <a:r>
              <a:rPr lang="en-US" sz="2000" dirty="0"/>
              <a:t>a) </a:t>
            </a:r>
            <a:r>
              <a:rPr lang="en-US" sz="2000" dirty="0" err="1"/>
              <a:t>týkající</a:t>
            </a:r>
            <a:r>
              <a:rPr lang="en-US" sz="2000" dirty="0"/>
              <a:t> se </a:t>
            </a:r>
            <a:r>
              <a:rPr lang="en-US" sz="2000" dirty="0" err="1"/>
              <a:t>fyziologického</a:t>
            </a:r>
            <a:r>
              <a:rPr lang="en-US" sz="2000" dirty="0"/>
              <a:t> </a:t>
            </a:r>
            <a:r>
              <a:rPr lang="en-US" sz="2000" dirty="0" err="1"/>
              <a:t>nebo</a:t>
            </a:r>
            <a:r>
              <a:rPr lang="en-US" sz="2000" dirty="0"/>
              <a:t> </a:t>
            </a:r>
            <a:r>
              <a:rPr lang="en-US" sz="2000" dirty="0" err="1"/>
              <a:t>patologického</a:t>
            </a:r>
            <a:r>
              <a:rPr lang="en-US" sz="2000" dirty="0"/>
              <a:t> </a:t>
            </a:r>
            <a:r>
              <a:rPr lang="en-US" sz="2000" dirty="0" err="1"/>
              <a:t>procesu</a:t>
            </a:r>
            <a:r>
              <a:rPr lang="en-US" sz="2000" dirty="0"/>
              <a:t> </a:t>
            </a:r>
            <a:r>
              <a:rPr lang="en-US" sz="2000" dirty="0" err="1"/>
              <a:t>nebo</a:t>
            </a:r>
            <a:r>
              <a:rPr lang="en-US" sz="2000" dirty="0"/>
              <a:t> </a:t>
            </a:r>
            <a:r>
              <a:rPr lang="en-US" sz="2000" dirty="0" err="1"/>
              <a:t>stavu</a:t>
            </a:r>
            <a:r>
              <a:rPr lang="en-US" sz="2000" dirty="0"/>
              <a:t>;</a:t>
            </a:r>
            <a:br>
              <a:rPr lang="en-US" sz="2000" dirty="0"/>
            </a:br>
            <a:r>
              <a:rPr lang="en-US" sz="2000" dirty="0"/>
              <a:t>b) </a:t>
            </a:r>
            <a:r>
              <a:rPr lang="en-US" sz="2000" dirty="0" err="1"/>
              <a:t>týkající</a:t>
            </a:r>
            <a:r>
              <a:rPr lang="en-US" sz="2000" dirty="0"/>
              <a:t> se </a:t>
            </a:r>
            <a:r>
              <a:rPr lang="en-US" sz="2000" dirty="0" err="1"/>
              <a:t>vrozených</a:t>
            </a:r>
            <a:r>
              <a:rPr lang="en-US" sz="2000" dirty="0"/>
              <a:t> </a:t>
            </a:r>
            <a:r>
              <a:rPr lang="en-US" sz="2000" dirty="0" err="1"/>
              <a:t>fyzických</a:t>
            </a:r>
            <a:r>
              <a:rPr lang="en-US" sz="2000" dirty="0"/>
              <a:t> </a:t>
            </a:r>
            <a:r>
              <a:rPr lang="en-US" sz="2000" dirty="0" err="1"/>
              <a:t>nebo</a:t>
            </a:r>
            <a:r>
              <a:rPr lang="en-US" sz="2000" dirty="0"/>
              <a:t> </a:t>
            </a:r>
            <a:r>
              <a:rPr lang="en-US" sz="2000" dirty="0" err="1"/>
              <a:t>mentálních</a:t>
            </a:r>
            <a:r>
              <a:rPr lang="en-US" sz="2000" dirty="0"/>
              <a:t> </a:t>
            </a:r>
            <a:r>
              <a:rPr lang="en-US" sz="2000" dirty="0" err="1"/>
              <a:t>postižení</a:t>
            </a:r>
            <a:r>
              <a:rPr lang="en-US" sz="2000" dirty="0"/>
              <a:t>;</a:t>
            </a:r>
            <a:br>
              <a:rPr lang="en-US" sz="2000" dirty="0"/>
            </a:br>
            <a:r>
              <a:rPr lang="en-US" sz="2000" dirty="0"/>
              <a:t>c) </a:t>
            </a:r>
            <a:r>
              <a:rPr lang="en-US" sz="2000" dirty="0" err="1"/>
              <a:t>pokud</a:t>
            </a:r>
            <a:r>
              <a:rPr lang="en-US" sz="2000" dirty="0"/>
              <a:t> </a:t>
            </a:r>
            <a:r>
              <a:rPr lang="en-US" sz="2000" dirty="0" err="1"/>
              <a:t>jde</a:t>
            </a:r>
            <a:r>
              <a:rPr lang="en-US" sz="2000" dirty="0"/>
              <a:t> o </a:t>
            </a:r>
            <a:r>
              <a:rPr lang="en-US" sz="2000" dirty="0" err="1"/>
              <a:t>předispozici</a:t>
            </a:r>
            <a:r>
              <a:rPr lang="en-US" sz="2000" dirty="0"/>
              <a:t> </a:t>
            </a:r>
            <a:r>
              <a:rPr lang="en-US" sz="2000" dirty="0" err="1"/>
              <a:t>ke</a:t>
            </a:r>
            <a:r>
              <a:rPr lang="en-US" sz="2000" dirty="0"/>
              <a:t> </a:t>
            </a:r>
            <a:r>
              <a:rPr lang="en-US" sz="2000" dirty="0" err="1"/>
              <a:t>zdravotnímu</a:t>
            </a:r>
            <a:r>
              <a:rPr lang="en-US" sz="2000" dirty="0"/>
              <a:t> </a:t>
            </a:r>
            <a:r>
              <a:rPr lang="en-US" sz="2000" dirty="0" err="1"/>
              <a:t>stavu</a:t>
            </a:r>
            <a:r>
              <a:rPr lang="en-US" sz="2000" dirty="0"/>
              <a:t> </a:t>
            </a:r>
            <a:r>
              <a:rPr lang="en-US" sz="2000" dirty="0" err="1"/>
              <a:t>nebo</a:t>
            </a:r>
            <a:r>
              <a:rPr lang="en-US" sz="2000" dirty="0"/>
              <a:t> </a:t>
            </a:r>
            <a:r>
              <a:rPr lang="en-US" sz="2000" dirty="0" err="1"/>
              <a:t>nemoci</a:t>
            </a:r>
            <a:r>
              <a:rPr lang="en-US" sz="2000" dirty="0"/>
              <a:t>;</a:t>
            </a:r>
            <a:br>
              <a:rPr lang="en-US" sz="2000" dirty="0"/>
            </a:br>
            <a:r>
              <a:rPr lang="en-US" sz="2000" dirty="0"/>
              <a:t>d) </a:t>
            </a:r>
            <a:r>
              <a:rPr lang="en-US" sz="2000" dirty="0" err="1"/>
              <a:t>stanovit</a:t>
            </a:r>
            <a:r>
              <a:rPr lang="en-US" sz="2000" dirty="0"/>
              <a:t> </a:t>
            </a:r>
            <a:r>
              <a:rPr lang="en-US" sz="2000" dirty="0" err="1"/>
              <a:t>bezpečnost</a:t>
            </a:r>
            <a:r>
              <a:rPr lang="en-US" sz="2000" dirty="0"/>
              <a:t> a </a:t>
            </a:r>
            <a:r>
              <a:rPr lang="en-US" sz="2000" dirty="0" err="1"/>
              <a:t>kompatibilitu</a:t>
            </a:r>
            <a:r>
              <a:rPr lang="en-US" sz="2000" dirty="0"/>
              <a:t> s </a:t>
            </a:r>
            <a:r>
              <a:rPr lang="en-US" sz="2000" dirty="0" err="1"/>
              <a:t>potenciálními</a:t>
            </a:r>
            <a:r>
              <a:rPr lang="en-US" sz="2000" dirty="0"/>
              <a:t> </a:t>
            </a:r>
            <a:r>
              <a:rPr lang="en-US" sz="2000" dirty="0" err="1"/>
              <a:t>příjemci</a:t>
            </a:r>
            <a:r>
              <a:rPr lang="en-US" sz="2000" dirty="0"/>
              <a:t>;</a:t>
            </a:r>
            <a:br>
              <a:rPr lang="en-US" sz="2000" dirty="0"/>
            </a:br>
            <a:r>
              <a:rPr lang="en-US" sz="2000" dirty="0"/>
              <a:t>e) </a:t>
            </a:r>
            <a:r>
              <a:rPr lang="en-US" sz="2000" dirty="0" err="1"/>
              <a:t>předvídat</a:t>
            </a:r>
            <a:r>
              <a:rPr lang="en-US" sz="2000" dirty="0"/>
              <a:t> </a:t>
            </a:r>
            <a:r>
              <a:rPr lang="en-US" sz="2000" dirty="0" err="1"/>
              <a:t>reakci</a:t>
            </a:r>
            <a:r>
              <a:rPr lang="en-US" sz="2000" dirty="0"/>
              <a:t> </a:t>
            </a:r>
            <a:r>
              <a:rPr lang="en-US" sz="2000" dirty="0" err="1"/>
              <a:t>nebo</a:t>
            </a:r>
            <a:r>
              <a:rPr lang="en-US" sz="2000" dirty="0"/>
              <a:t> </a:t>
            </a:r>
            <a:r>
              <a:rPr lang="en-US" sz="2000" dirty="0" err="1"/>
              <a:t>reakce</a:t>
            </a:r>
            <a:r>
              <a:rPr lang="en-US" sz="2000" dirty="0"/>
              <a:t> </a:t>
            </a:r>
            <a:r>
              <a:rPr lang="en-US" sz="2000" dirty="0" err="1"/>
              <a:t>léčby</a:t>
            </a:r>
            <a:r>
              <a:rPr lang="en-US" sz="2000" dirty="0"/>
              <a:t>;</a:t>
            </a:r>
            <a:br>
              <a:rPr lang="en-US" sz="2000" dirty="0"/>
            </a:br>
            <a:r>
              <a:rPr lang="en-US" sz="2000" dirty="0"/>
              <a:t>f) </a:t>
            </a:r>
            <a:r>
              <a:rPr lang="en-US" sz="2000" dirty="0" err="1"/>
              <a:t>definovat</a:t>
            </a:r>
            <a:r>
              <a:rPr lang="en-US" sz="2000" dirty="0"/>
              <a:t> </a:t>
            </a:r>
            <a:r>
              <a:rPr lang="en-US" sz="2000" dirty="0" err="1"/>
              <a:t>nebo</a:t>
            </a:r>
            <a:r>
              <a:rPr lang="en-US" sz="2000" dirty="0"/>
              <a:t> </a:t>
            </a:r>
            <a:r>
              <a:rPr lang="en-US" sz="2000" dirty="0" err="1"/>
              <a:t>sledovat</a:t>
            </a:r>
            <a:r>
              <a:rPr lang="en-US" sz="2000" dirty="0"/>
              <a:t> </a:t>
            </a:r>
            <a:r>
              <a:rPr lang="en-US" sz="2000" dirty="0" err="1"/>
              <a:t>terapeutická</a:t>
            </a:r>
            <a:r>
              <a:rPr lang="en-US" sz="2000" dirty="0"/>
              <a:t> </a:t>
            </a:r>
            <a:r>
              <a:rPr lang="en-US" sz="2000" dirty="0" err="1"/>
              <a:t>opatření</a:t>
            </a:r>
            <a:r>
              <a:rPr lang="en-US" sz="2000" dirty="0"/>
              <a:t>.</a:t>
            </a:r>
          </a:p>
        </p:txBody>
      </p:sp>
    </p:spTree>
    <p:extLst>
      <p:ext uri="{BB962C8B-B14F-4D97-AF65-F5344CB8AC3E}">
        <p14:creationId xmlns:p14="http://schemas.microsoft.com/office/powerpoint/2010/main" val="2758980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891946" y="430202"/>
            <a:ext cx="3986732" cy="461665"/>
          </a:xfrm>
          <a:prstGeom prst="rect">
            <a:avLst/>
          </a:prstGeom>
          <a:noFill/>
        </p:spPr>
        <p:txBody>
          <a:bodyPr wrap="none" rtlCol="0">
            <a:spAutoFit/>
          </a:bodyPr>
          <a:lstStyle/>
          <a:p>
            <a:r>
              <a:rPr lang="en-US" sz="2400" b="1" dirty="0"/>
              <a:t>IVDR: N</a:t>
            </a:r>
            <a:r>
              <a:rPr lang="cs-CZ" sz="2400" b="1" dirty="0" err="1"/>
              <a:t>ový</a:t>
            </a:r>
            <a:r>
              <a:rPr lang="cs-CZ" sz="2400" b="1" dirty="0"/>
              <a:t> systém klasifikace</a:t>
            </a:r>
            <a:endParaRPr lang="de-DE" sz="2400" b="1" dirty="0">
              <a:cs typeface="Arial" pitchFamily="34" charset="0"/>
            </a:endParaRPr>
          </a:p>
        </p:txBody>
      </p:sp>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8" name="AutoShape 3"/>
          <p:cNvSpPr>
            <a:spLocks noChangeAspect="1" noChangeArrowheads="1" noTextEdit="1"/>
          </p:cNvSpPr>
          <p:nvPr/>
        </p:nvSpPr>
        <p:spPr bwMode="auto">
          <a:xfrm>
            <a:off x="752475" y="1308100"/>
            <a:ext cx="9380538" cy="491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dirty="0"/>
          </a:p>
        </p:txBody>
      </p:sp>
      <p:sp>
        <p:nvSpPr>
          <p:cNvPr id="9" name="Freeform 5"/>
          <p:cNvSpPr>
            <a:spLocks noEditPoints="1"/>
          </p:cNvSpPr>
          <p:nvPr/>
        </p:nvSpPr>
        <p:spPr bwMode="auto">
          <a:xfrm>
            <a:off x="4321849" y="3008313"/>
            <a:ext cx="1296988" cy="1436688"/>
          </a:xfrm>
          <a:custGeom>
            <a:avLst/>
            <a:gdLst>
              <a:gd name="T0" fmla="*/ 0 w 817"/>
              <a:gd name="T1" fmla="*/ 874 h 905"/>
              <a:gd name="T2" fmla="*/ 723 w 817"/>
              <a:gd name="T3" fmla="*/ 71 h 905"/>
              <a:gd name="T4" fmla="*/ 757 w 817"/>
              <a:gd name="T5" fmla="*/ 102 h 905"/>
              <a:gd name="T6" fmla="*/ 34 w 817"/>
              <a:gd name="T7" fmla="*/ 905 h 905"/>
              <a:gd name="T8" fmla="*/ 0 w 817"/>
              <a:gd name="T9" fmla="*/ 874 h 905"/>
              <a:gd name="T10" fmla="*/ 673 w 817"/>
              <a:gd name="T11" fmla="*/ 57 h 905"/>
              <a:gd name="T12" fmla="*/ 817 w 817"/>
              <a:gd name="T13" fmla="*/ 0 h 905"/>
              <a:gd name="T14" fmla="*/ 776 w 817"/>
              <a:gd name="T15" fmla="*/ 150 h 905"/>
              <a:gd name="T16" fmla="*/ 673 w 817"/>
              <a:gd name="T17" fmla="*/ 57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7" h="905">
                <a:moveTo>
                  <a:pt x="0" y="874"/>
                </a:moveTo>
                <a:lnTo>
                  <a:pt x="723" y="71"/>
                </a:lnTo>
                <a:lnTo>
                  <a:pt x="757" y="102"/>
                </a:lnTo>
                <a:lnTo>
                  <a:pt x="34" y="905"/>
                </a:lnTo>
                <a:lnTo>
                  <a:pt x="0" y="874"/>
                </a:lnTo>
                <a:close/>
                <a:moveTo>
                  <a:pt x="673" y="57"/>
                </a:moveTo>
                <a:lnTo>
                  <a:pt x="817" y="0"/>
                </a:lnTo>
                <a:lnTo>
                  <a:pt x="776" y="150"/>
                </a:lnTo>
                <a:lnTo>
                  <a:pt x="673" y="57"/>
                </a:lnTo>
                <a:close/>
              </a:path>
            </a:pathLst>
          </a:custGeom>
          <a:solidFill>
            <a:srgbClr val="FABA85"/>
          </a:solidFill>
          <a:ln w="0" cap="flat">
            <a:solidFill>
              <a:srgbClr val="FABA85"/>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1" name="Freeform 6"/>
          <p:cNvSpPr>
            <a:spLocks noEditPoints="1"/>
          </p:cNvSpPr>
          <p:nvPr/>
        </p:nvSpPr>
        <p:spPr bwMode="auto">
          <a:xfrm>
            <a:off x="4364711" y="4367213"/>
            <a:ext cx="1250950" cy="98425"/>
          </a:xfrm>
          <a:custGeom>
            <a:avLst/>
            <a:gdLst>
              <a:gd name="T0" fmla="*/ 0 w 788"/>
              <a:gd name="T1" fmla="*/ 28 h 62"/>
              <a:gd name="T2" fmla="*/ 736 w 788"/>
              <a:gd name="T3" fmla="*/ 28 h 62"/>
              <a:gd name="T4" fmla="*/ 736 w 788"/>
              <a:gd name="T5" fmla="*/ 34 h 62"/>
              <a:gd name="T6" fmla="*/ 0 w 788"/>
              <a:gd name="T7" fmla="*/ 34 h 62"/>
              <a:gd name="T8" fmla="*/ 0 w 788"/>
              <a:gd name="T9" fmla="*/ 28 h 62"/>
              <a:gd name="T10" fmla="*/ 726 w 788"/>
              <a:gd name="T11" fmla="*/ 0 h 62"/>
              <a:gd name="T12" fmla="*/ 788 w 788"/>
              <a:gd name="T13" fmla="*/ 31 h 62"/>
              <a:gd name="T14" fmla="*/ 726 w 788"/>
              <a:gd name="T15" fmla="*/ 62 h 62"/>
              <a:gd name="T16" fmla="*/ 726 w 788"/>
              <a:gd name="T1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8" h="62">
                <a:moveTo>
                  <a:pt x="0" y="28"/>
                </a:moveTo>
                <a:lnTo>
                  <a:pt x="736" y="28"/>
                </a:lnTo>
                <a:lnTo>
                  <a:pt x="736" y="34"/>
                </a:lnTo>
                <a:lnTo>
                  <a:pt x="0" y="34"/>
                </a:lnTo>
                <a:lnTo>
                  <a:pt x="0" y="28"/>
                </a:lnTo>
                <a:close/>
                <a:moveTo>
                  <a:pt x="726" y="0"/>
                </a:moveTo>
                <a:lnTo>
                  <a:pt x="788" y="31"/>
                </a:lnTo>
                <a:lnTo>
                  <a:pt x="726" y="62"/>
                </a:lnTo>
                <a:lnTo>
                  <a:pt x="726" y="0"/>
                </a:lnTo>
                <a:close/>
              </a:path>
            </a:pathLst>
          </a:custGeom>
          <a:solidFill>
            <a:srgbClr val="207E9C"/>
          </a:solidFill>
          <a:ln w="0" cap="flat">
            <a:solidFill>
              <a:srgbClr val="207E9C"/>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2" name="Freeform 7"/>
          <p:cNvSpPr>
            <a:spLocks noEditPoints="1"/>
          </p:cNvSpPr>
          <p:nvPr/>
        </p:nvSpPr>
        <p:spPr bwMode="auto">
          <a:xfrm>
            <a:off x="4350424" y="4416426"/>
            <a:ext cx="1279525" cy="1281113"/>
          </a:xfrm>
          <a:custGeom>
            <a:avLst/>
            <a:gdLst>
              <a:gd name="T0" fmla="*/ 4 w 806"/>
              <a:gd name="T1" fmla="*/ 0 h 807"/>
              <a:gd name="T2" fmla="*/ 772 w 806"/>
              <a:gd name="T3" fmla="*/ 769 h 807"/>
              <a:gd name="T4" fmla="*/ 767 w 806"/>
              <a:gd name="T5" fmla="*/ 773 h 807"/>
              <a:gd name="T6" fmla="*/ 0 w 806"/>
              <a:gd name="T7" fmla="*/ 5 h 807"/>
              <a:gd name="T8" fmla="*/ 4 w 806"/>
              <a:gd name="T9" fmla="*/ 0 h 807"/>
              <a:gd name="T10" fmla="*/ 784 w 806"/>
              <a:gd name="T11" fmla="*/ 742 h 807"/>
              <a:gd name="T12" fmla="*/ 806 w 806"/>
              <a:gd name="T13" fmla="*/ 807 h 807"/>
              <a:gd name="T14" fmla="*/ 740 w 806"/>
              <a:gd name="T15" fmla="*/ 785 h 807"/>
              <a:gd name="T16" fmla="*/ 784 w 806"/>
              <a:gd name="T17" fmla="*/ 742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6" h="807">
                <a:moveTo>
                  <a:pt x="4" y="0"/>
                </a:moveTo>
                <a:lnTo>
                  <a:pt x="772" y="769"/>
                </a:lnTo>
                <a:lnTo>
                  <a:pt x="767" y="773"/>
                </a:lnTo>
                <a:lnTo>
                  <a:pt x="0" y="5"/>
                </a:lnTo>
                <a:lnTo>
                  <a:pt x="4" y="0"/>
                </a:lnTo>
                <a:close/>
                <a:moveTo>
                  <a:pt x="784" y="742"/>
                </a:moveTo>
                <a:lnTo>
                  <a:pt x="806" y="807"/>
                </a:lnTo>
                <a:lnTo>
                  <a:pt x="740" y="785"/>
                </a:lnTo>
                <a:lnTo>
                  <a:pt x="784" y="742"/>
                </a:lnTo>
                <a:close/>
              </a:path>
            </a:pathLst>
          </a:custGeom>
          <a:solidFill>
            <a:srgbClr val="207E9C"/>
          </a:solidFill>
          <a:ln w="0" cap="flat">
            <a:solidFill>
              <a:srgbClr val="207E9C"/>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3" name="Freeform 8"/>
          <p:cNvSpPr>
            <a:spLocks/>
          </p:cNvSpPr>
          <p:nvPr/>
        </p:nvSpPr>
        <p:spPr bwMode="auto">
          <a:xfrm>
            <a:off x="2493049" y="1955800"/>
            <a:ext cx="715963" cy="882650"/>
          </a:xfrm>
          <a:custGeom>
            <a:avLst/>
            <a:gdLst>
              <a:gd name="T0" fmla="*/ 195 w 1168"/>
              <a:gd name="T1" fmla="*/ 1440 h 1440"/>
              <a:gd name="T2" fmla="*/ 98 w 1168"/>
              <a:gd name="T3" fmla="*/ 1343 h 1440"/>
              <a:gd name="T4" fmla="*/ 98 w 1168"/>
              <a:gd name="T5" fmla="*/ 818 h 1440"/>
              <a:gd name="T6" fmla="*/ 0 w 1168"/>
              <a:gd name="T7" fmla="*/ 720 h 1440"/>
              <a:gd name="T8" fmla="*/ 98 w 1168"/>
              <a:gd name="T9" fmla="*/ 623 h 1440"/>
              <a:gd name="T10" fmla="*/ 98 w 1168"/>
              <a:gd name="T11" fmla="*/ 98 h 1440"/>
              <a:gd name="T12" fmla="*/ 195 w 1168"/>
              <a:gd name="T13" fmla="*/ 0 h 1440"/>
              <a:gd name="T14" fmla="*/ 974 w 1168"/>
              <a:gd name="T15" fmla="*/ 0 h 1440"/>
              <a:gd name="T16" fmla="*/ 1071 w 1168"/>
              <a:gd name="T17" fmla="*/ 98 h 1440"/>
              <a:gd name="T18" fmla="*/ 1071 w 1168"/>
              <a:gd name="T19" fmla="*/ 623 h 1440"/>
              <a:gd name="T20" fmla="*/ 1168 w 1168"/>
              <a:gd name="T21" fmla="*/ 720 h 1440"/>
              <a:gd name="T22" fmla="*/ 1071 w 1168"/>
              <a:gd name="T23" fmla="*/ 818 h 1440"/>
              <a:gd name="T24" fmla="*/ 1071 w 1168"/>
              <a:gd name="T25" fmla="*/ 1343 h 1440"/>
              <a:gd name="T26" fmla="*/ 974 w 1168"/>
              <a:gd name="T27" fmla="*/ 1440 h 1440"/>
              <a:gd name="T28" fmla="*/ 195 w 1168"/>
              <a:gd name="T29" fmla="*/ 144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68" h="1440">
                <a:moveTo>
                  <a:pt x="195" y="1440"/>
                </a:moveTo>
                <a:cubicBezTo>
                  <a:pt x="141" y="1440"/>
                  <a:pt x="98" y="1397"/>
                  <a:pt x="98" y="1343"/>
                </a:cubicBezTo>
                <a:lnTo>
                  <a:pt x="98" y="818"/>
                </a:lnTo>
                <a:cubicBezTo>
                  <a:pt x="98" y="764"/>
                  <a:pt x="54" y="720"/>
                  <a:pt x="0" y="720"/>
                </a:cubicBezTo>
                <a:cubicBezTo>
                  <a:pt x="54" y="720"/>
                  <a:pt x="98" y="677"/>
                  <a:pt x="98" y="623"/>
                </a:cubicBezTo>
                <a:lnTo>
                  <a:pt x="98" y="98"/>
                </a:lnTo>
                <a:cubicBezTo>
                  <a:pt x="98" y="44"/>
                  <a:pt x="141" y="0"/>
                  <a:pt x="195" y="0"/>
                </a:cubicBezTo>
                <a:lnTo>
                  <a:pt x="974" y="0"/>
                </a:lnTo>
                <a:cubicBezTo>
                  <a:pt x="1028" y="0"/>
                  <a:pt x="1071" y="44"/>
                  <a:pt x="1071" y="98"/>
                </a:cubicBezTo>
                <a:lnTo>
                  <a:pt x="1071" y="623"/>
                </a:lnTo>
                <a:cubicBezTo>
                  <a:pt x="1071" y="677"/>
                  <a:pt x="1115" y="720"/>
                  <a:pt x="1168" y="720"/>
                </a:cubicBezTo>
                <a:cubicBezTo>
                  <a:pt x="1115" y="720"/>
                  <a:pt x="1071" y="764"/>
                  <a:pt x="1071" y="818"/>
                </a:cubicBezTo>
                <a:lnTo>
                  <a:pt x="1071" y="1343"/>
                </a:lnTo>
                <a:cubicBezTo>
                  <a:pt x="1071" y="1397"/>
                  <a:pt x="1028" y="1440"/>
                  <a:pt x="974" y="1440"/>
                </a:cubicBezTo>
                <a:lnTo>
                  <a:pt x="195" y="144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4" name="Freeform 9"/>
          <p:cNvSpPr>
            <a:spLocks noEditPoints="1"/>
          </p:cNvSpPr>
          <p:nvPr/>
        </p:nvSpPr>
        <p:spPr bwMode="auto">
          <a:xfrm>
            <a:off x="2493049" y="1955800"/>
            <a:ext cx="715963" cy="882650"/>
          </a:xfrm>
          <a:custGeom>
            <a:avLst/>
            <a:gdLst>
              <a:gd name="T0" fmla="*/ 195 w 1168"/>
              <a:gd name="T1" fmla="*/ 1440 h 1440"/>
              <a:gd name="T2" fmla="*/ 98 w 1168"/>
              <a:gd name="T3" fmla="*/ 1343 h 1440"/>
              <a:gd name="T4" fmla="*/ 98 w 1168"/>
              <a:gd name="T5" fmla="*/ 818 h 1440"/>
              <a:gd name="T6" fmla="*/ 0 w 1168"/>
              <a:gd name="T7" fmla="*/ 720 h 1440"/>
              <a:gd name="T8" fmla="*/ 98 w 1168"/>
              <a:gd name="T9" fmla="*/ 623 h 1440"/>
              <a:gd name="T10" fmla="*/ 98 w 1168"/>
              <a:gd name="T11" fmla="*/ 98 h 1440"/>
              <a:gd name="T12" fmla="*/ 195 w 1168"/>
              <a:gd name="T13" fmla="*/ 0 h 1440"/>
              <a:gd name="T14" fmla="*/ 974 w 1168"/>
              <a:gd name="T15" fmla="*/ 0 h 1440"/>
              <a:gd name="T16" fmla="*/ 1071 w 1168"/>
              <a:gd name="T17" fmla="*/ 98 h 1440"/>
              <a:gd name="T18" fmla="*/ 1071 w 1168"/>
              <a:gd name="T19" fmla="*/ 623 h 1440"/>
              <a:gd name="T20" fmla="*/ 1168 w 1168"/>
              <a:gd name="T21" fmla="*/ 720 h 1440"/>
              <a:gd name="T22" fmla="*/ 1071 w 1168"/>
              <a:gd name="T23" fmla="*/ 818 h 1440"/>
              <a:gd name="T24" fmla="*/ 1071 w 1168"/>
              <a:gd name="T25" fmla="*/ 1343 h 1440"/>
              <a:gd name="T26" fmla="*/ 974 w 1168"/>
              <a:gd name="T27" fmla="*/ 1440 h 1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8" h="1440">
                <a:moveTo>
                  <a:pt x="195" y="1440"/>
                </a:moveTo>
                <a:cubicBezTo>
                  <a:pt x="141" y="1440"/>
                  <a:pt x="98" y="1397"/>
                  <a:pt x="98" y="1343"/>
                </a:cubicBezTo>
                <a:lnTo>
                  <a:pt x="98" y="818"/>
                </a:lnTo>
                <a:cubicBezTo>
                  <a:pt x="98" y="764"/>
                  <a:pt x="54" y="720"/>
                  <a:pt x="0" y="720"/>
                </a:cubicBezTo>
                <a:cubicBezTo>
                  <a:pt x="54" y="720"/>
                  <a:pt x="98" y="677"/>
                  <a:pt x="98" y="623"/>
                </a:cubicBezTo>
                <a:lnTo>
                  <a:pt x="98" y="98"/>
                </a:lnTo>
                <a:cubicBezTo>
                  <a:pt x="98" y="44"/>
                  <a:pt x="141" y="0"/>
                  <a:pt x="195" y="0"/>
                </a:cubicBezTo>
                <a:moveTo>
                  <a:pt x="974" y="0"/>
                </a:moveTo>
                <a:cubicBezTo>
                  <a:pt x="1028" y="0"/>
                  <a:pt x="1071" y="44"/>
                  <a:pt x="1071" y="98"/>
                </a:cubicBezTo>
                <a:lnTo>
                  <a:pt x="1071" y="623"/>
                </a:lnTo>
                <a:cubicBezTo>
                  <a:pt x="1071" y="677"/>
                  <a:pt x="1115" y="720"/>
                  <a:pt x="1168" y="720"/>
                </a:cubicBezTo>
                <a:cubicBezTo>
                  <a:pt x="1115" y="720"/>
                  <a:pt x="1071" y="764"/>
                  <a:pt x="1071" y="818"/>
                </a:cubicBezTo>
                <a:lnTo>
                  <a:pt x="1071" y="1343"/>
                </a:lnTo>
                <a:cubicBezTo>
                  <a:pt x="1071" y="1397"/>
                  <a:pt x="1028" y="1440"/>
                  <a:pt x="974" y="1440"/>
                </a:cubicBezTo>
              </a:path>
            </a:pathLst>
          </a:custGeom>
          <a:noFill/>
          <a:ln w="9525" cap="flat">
            <a:solidFill>
              <a:srgbClr val="A6A6A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5" name="Freeform 10"/>
          <p:cNvSpPr>
            <a:spLocks/>
          </p:cNvSpPr>
          <p:nvPr/>
        </p:nvSpPr>
        <p:spPr bwMode="auto">
          <a:xfrm>
            <a:off x="2493049" y="2925763"/>
            <a:ext cx="725488" cy="3286126"/>
          </a:xfrm>
          <a:custGeom>
            <a:avLst/>
            <a:gdLst>
              <a:gd name="T0" fmla="*/ 198 w 1184"/>
              <a:gd name="T1" fmla="*/ 5360 h 5360"/>
              <a:gd name="T2" fmla="*/ 99 w 1184"/>
              <a:gd name="T3" fmla="*/ 5262 h 5360"/>
              <a:gd name="T4" fmla="*/ 99 w 1184"/>
              <a:gd name="T5" fmla="*/ 2779 h 5360"/>
              <a:gd name="T6" fmla="*/ 0 w 1184"/>
              <a:gd name="T7" fmla="*/ 2680 h 5360"/>
              <a:gd name="T8" fmla="*/ 99 w 1184"/>
              <a:gd name="T9" fmla="*/ 2582 h 5360"/>
              <a:gd name="T10" fmla="*/ 99 w 1184"/>
              <a:gd name="T11" fmla="*/ 99 h 5360"/>
              <a:gd name="T12" fmla="*/ 198 w 1184"/>
              <a:gd name="T13" fmla="*/ 0 h 5360"/>
              <a:gd name="T14" fmla="*/ 987 w 1184"/>
              <a:gd name="T15" fmla="*/ 0 h 5360"/>
              <a:gd name="T16" fmla="*/ 1086 w 1184"/>
              <a:gd name="T17" fmla="*/ 99 h 5360"/>
              <a:gd name="T18" fmla="*/ 1086 w 1184"/>
              <a:gd name="T19" fmla="*/ 2582 h 5360"/>
              <a:gd name="T20" fmla="*/ 1184 w 1184"/>
              <a:gd name="T21" fmla="*/ 2680 h 5360"/>
              <a:gd name="T22" fmla="*/ 1086 w 1184"/>
              <a:gd name="T23" fmla="*/ 2779 h 5360"/>
              <a:gd name="T24" fmla="*/ 1086 w 1184"/>
              <a:gd name="T25" fmla="*/ 5262 h 5360"/>
              <a:gd name="T26" fmla="*/ 987 w 1184"/>
              <a:gd name="T27" fmla="*/ 5360 h 5360"/>
              <a:gd name="T28" fmla="*/ 198 w 1184"/>
              <a:gd name="T29" fmla="*/ 5360 h 5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84" h="5360">
                <a:moveTo>
                  <a:pt x="198" y="5360"/>
                </a:moveTo>
                <a:cubicBezTo>
                  <a:pt x="143" y="5360"/>
                  <a:pt x="99" y="5316"/>
                  <a:pt x="99" y="5262"/>
                </a:cubicBezTo>
                <a:lnTo>
                  <a:pt x="99" y="2779"/>
                </a:lnTo>
                <a:cubicBezTo>
                  <a:pt x="99" y="2725"/>
                  <a:pt x="55" y="2680"/>
                  <a:pt x="0" y="2680"/>
                </a:cubicBezTo>
                <a:cubicBezTo>
                  <a:pt x="55" y="2680"/>
                  <a:pt x="99" y="2636"/>
                  <a:pt x="99" y="2582"/>
                </a:cubicBezTo>
                <a:lnTo>
                  <a:pt x="99" y="99"/>
                </a:lnTo>
                <a:cubicBezTo>
                  <a:pt x="99" y="45"/>
                  <a:pt x="143" y="0"/>
                  <a:pt x="198" y="0"/>
                </a:cubicBezTo>
                <a:lnTo>
                  <a:pt x="987" y="0"/>
                </a:lnTo>
                <a:cubicBezTo>
                  <a:pt x="1042" y="0"/>
                  <a:pt x="1086" y="45"/>
                  <a:pt x="1086" y="99"/>
                </a:cubicBezTo>
                <a:lnTo>
                  <a:pt x="1086" y="2582"/>
                </a:lnTo>
                <a:cubicBezTo>
                  <a:pt x="1086" y="2636"/>
                  <a:pt x="1130" y="2680"/>
                  <a:pt x="1184" y="2680"/>
                </a:cubicBezTo>
                <a:cubicBezTo>
                  <a:pt x="1130" y="2680"/>
                  <a:pt x="1086" y="2725"/>
                  <a:pt x="1086" y="2779"/>
                </a:cubicBezTo>
                <a:lnTo>
                  <a:pt x="1086" y="5262"/>
                </a:lnTo>
                <a:cubicBezTo>
                  <a:pt x="1086" y="5316"/>
                  <a:pt x="1042" y="5360"/>
                  <a:pt x="987" y="5360"/>
                </a:cubicBezTo>
                <a:lnTo>
                  <a:pt x="198" y="536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6" name="Freeform 11"/>
          <p:cNvSpPr>
            <a:spLocks noEditPoints="1"/>
          </p:cNvSpPr>
          <p:nvPr/>
        </p:nvSpPr>
        <p:spPr bwMode="auto">
          <a:xfrm>
            <a:off x="2493049" y="2925763"/>
            <a:ext cx="725488" cy="3286126"/>
          </a:xfrm>
          <a:custGeom>
            <a:avLst/>
            <a:gdLst>
              <a:gd name="T0" fmla="*/ 198 w 1184"/>
              <a:gd name="T1" fmla="*/ 5360 h 5360"/>
              <a:gd name="T2" fmla="*/ 99 w 1184"/>
              <a:gd name="T3" fmla="*/ 5262 h 5360"/>
              <a:gd name="T4" fmla="*/ 99 w 1184"/>
              <a:gd name="T5" fmla="*/ 2779 h 5360"/>
              <a:gd name="T6" fmla="*/ 0 w 1184"/>
              <a:gd name="T7" fmla="*/ 2680 h 5360"/>
              <a:gd name="T8" fmla="*/ 99 w 1184"/>
              <a:gd name="T9" fmla="*/ 2582 h 5360"/>
              <a:gd name="T10" fmla="*/ 99 w 1184"/>
              <a:gd name="T11" fmla="*/ 99 h 5360"/>
              <a:gd name="T12" fmla="*/ 198 w 1184"/>
              <a:gd name="T13" fmla="*/ 0 h 5360"/>
              <a:gd name="T14" fmla="*/ 987 w 1184"/>
              <a:gd name="T15" fmla="*/ 0 h 5360"/>
              <a:gd name="T16" fmla="*/ 1086 w 1184"/>
              <a:gd name="T17" fmla="*/ 99 h 5360"/>
              <a:gd name="T18" fmla="*/ 1086 w 1184"/>
              <a:gd name="T19" fmla="*/ 2582 h 5360"/>
              <a:gd name="T20" fmla="*/ 1184 w 1184"/>
              <a:gd name="T21" fmla="*/ 2680 h 5360"/>
              <a:gd name="T22" fmla="*/ 1086 w 1184"/>
              <a:gd name="T23" fmla="*/ 2779 h 5360"/>
              <a:gd name="T24" fmla="*/ 1086 w 1184"/>
              <a:gd name="T25" fmla="*/ 5262 h 5360"/>
              <a:gd name="T26" fmla="*/ 987 w 1184"/>
              <a:gd name="T27" fmla="*/ 5360 h 5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84" h="5360">
                <a:moveTo>
                  <a:pt x="198" y="5360"/>
                </a:moveTo>
                <a:cubicBezTo>
                  <a:pt x="143" y="5360"/>
                  <a:pt x="99" y="5316"/>
                  <a:pt x="99" y="5262"/>
                </a:cubicBezTo>
                <a:lnTo>
                  <a:pt x="99" y="2779"/>
                </a:lnTo>
                <a:cubicBezTo>
                  <a:pt x="99" y="2725"/>
                  <a:pt x="55" y="2680"/>
                  <a:pt x="0" y="2680"/>
                </a:cubicBezTo>
                <a:cubicBezTo>
                  <a:pt x="55" y="2680"/>
                  <a:pt x="99" y="2636"/>
                  <a:pt x="99" y="2582"/>
                </a:cubicBezTo>
                <a:lnTo>
                  <a:pt x="99" y="99"/>
                </a:lnTo>
                <a:cubicBezTo>
                  <a:pt x="99" y="45"/>
                  <a:pt x="143" y="0"/>
                  <a:pt x="198" y="0"/>
                </a:cubicBezTo>
                <a:moveTo>
                  <a:pt x="987" y="0"/>
                </a:moveTo>
                <a:cubicBezTo>
                  <a:pt x="1042" y="0"/>
                  <a:pt x="1086" y="45"/>
                  <a:pt x="1086" y="99"/>
                </a:cubicBezTo>
                <a:lnTo>
                  <a:pt x="1086" y="2582"/>
                </a:lnTo>
                <a:cubicBezTo>
                  <a:pt x="1086" y="2636"/>
                  <a:pt x="1130" y="2680"/>
                  <a:pt x="1184" y="2680"/>
                </a:cubicBezTo>
                <a:cubicBezTo>
                  <a:pt x="1130" y="2680"/>
                  <a:pt x="1086" y="2725"/>
                  <a:pt x="1086" y="2779"/>
                </a:cubicBezTo>
                <a:lnTo>
                  <a:pt x="1086" y="5262"/>
                </a:lnTo>
                <a:cubicBezTo>
                  <a:pt x="1086" y="5316"/>
                  <a:pt x="1042" y="5360"/>
                  <a:pt x="987" y="5360"/>
                </a:cubicBezTo>
              </a:path>
            </a:pathLst>
          </a:custGeom>
          <a:noFill/>
          <a:ln w="9525" cap="flat">
            <a:solidFill>
              <a:srgbClr val="A6A6A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7" name="Freeform 12"/>
          <p:cNvSpPr>
            <a:spLocks noEditPoints="1"/>
          </p:cNvSpPr>
          <p:nvPr/>
        </p:nvSpPr>
        <p:spPr bwMode="auto">
          <a:xfrm>
            <a:off x="4352011" y="2674938"/>
            <a:ext cx="1284288" cy="1530350"/>
          </a:xfrm>
          <a:custGeom>
            <a:avLst/>
            <a:gdLst>
              <a:gd name="T0" fmla="*/ 5 w 809"/>
              <a:gd name="T1" fmla="*/ 0 h 964"/>
              <a:gd name="T2" fmla="*/ 778 w 809"/>
              <a:gd name="T3" fmla="*/ 922 h 964"/>
              <a:gd name="T4" fmla="*/ 773 w 809"/>
              <a:gd name="T5" fmla="*/ 926 h 964"/>
              <a:gd name="T6" fmla="*/ 0 w 809"/>
              <a:gd name="T7" fmla="*/ 4 h 964"/>
              <a:gd name="T8" fmla="*/ 5 w 809"/>
              <a:gd name="T9" fmla="*/ 0 h 964"/>
              <a:gd name="T10" fmla="*/ 793 w 809"/>
              <a:gd name="T11" fmla="*/ 897 h 964"/>
              <a:gd name="T12" fmla="*/ 809 w 809"/>
              <a:gd name="T13" fmla="*/ 964 h 964"/>
              <a:gd name="T14" fmla="*/ 746 w 809"/>
              <a:gd name="T15" fmla="*/ 936 h 964"/>
              <a:gd name="T16" fmla="*/ 793 w 809"/>
              <a:gd name="T17" fmla="*/ 897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9" h="964">
                <a:moveTo>
                  <a:pt x="5" y="0"/>
                </a:moveTo>
                <a:lnTo>
                  <a:pt x="778" y="922"/>
                </a:lnTo>
                <a:lnTo>
                  <a:pt x="773" y="926"/>
                </a:lnTo>
                <a:lnTo>
                  <a:pt x="0" y="4"/>
                </a:lnTo>
                <a:lnTo>
                  <a:pt x="5" y="0"/>
                </a:lnTo>
                <a:close/>
                <a:moveTo>
                  <a:pt x="793" y="897"/>
                </a:moveTo>
                <a:lnTo>
                  <a:pt x="809" y="964"/>
                </a:lnTo>
                <a:lnTo>
                  <a:pt x="746" y="936"/>
                </a:lnTo>
                <a:lnTo>
                  <a:pt x="793" y="897"/>
                </a:lnTo>
                <a:close/>
              </a:path>
            </a:pathLst>
          </a:custGeom>
          <a:solidFill>
            <a:srgbClr val="207E9C"/>
          </a:solidFill>
          <a:ln w="0" cap="flat">
            <a:solidFill>
              <a:srgbClr val="207E9C"/>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18" name="Rectangle 13"/>
          <p:cNvSpPr>
            <a:spLocks noChangeArrowheads="1"/>
          </p:cNvSpPr>
          <p:nvPr/>
        </p:nvSpPr>
        <p:spPr bwMode="auto">
          <a:xfrm>
            <a:off x="2840711" y="2921000"/>
            <a:ext cx="1528763" cy="3305176"/>
          </a:xfrm>
          <a:prstGeom prst="rect">
            <a:avLst/>
          </a:prstGeom>
          <a:solidFill>
            <a:srgbClr val="A9DA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9" name="Rectangle 14"/>
          <p:cNvSpPr>
            <a:spLocks noChangeArrowheads="1"/>
          </p:cNvSpPr>
          <p:nvPr/>
        </p:nvSpPr>
        <p:spPr bwMode="auto">
          <a:xfrm>
            <a:off x="2840711" y="1951038"/>
            <a:ext cx="1528763" cy="411163"/>
          </a:xfrm>
          <a:prstGeom prst="rect">
            <a:avLst/>
          </a:prstGeom>
          <a:solidFill>
            <a:srgbClr val="1F4E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0" name="Rectangle 15"/>
          <p:cNvSpPr>
            <a:spLocks noChangeArrowheads="1"/>
          </p:cNvSpPr>
          <p:nvPr/>
        </p:nvSpPr>
        <p:spPr bwMode="auto">
          <a:xfrm>
            <a:off x="2978824" y="2025650"/>
            <a:ext cx="1152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F2F2F2"/>
                </a:solidFill>
                <a:effectLst/>
                <a:latin typeface="Arial Rounded MT Bold" pitchFamily="34" charset="0"/>
                <a:cs typeface="Arial" pitchFamily="34" charset="0"/>
              </a:rPr>
              <a:t>Annex II List A</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16"/>
          <p:cNvSpPr>
            <a:spLocks noChangeArrowheads="1"/>
          </p:cNvSpPr>
          <p:nvPr/>
        </p:nvSpPr>
        <p:spPr bwMode="auto">
          <a:xfrm>
            <a:off x="2840711" y="2430463"/>
            <a:ext cx="1528763" cy="422275"/>
          </a:xfrm>
          <a:prstGeom prst="rect">
            <a:avLst/>
          </a:prstGeom>
          <a:solidFill>
            <a:srgbClr val="207E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 name="Rectangle 17"/>
          <p:cNvSpPr>
            <a:spLocks noChangeArrowheads="1"/>
          </p:cNvSpPr>
          <p:nvPr/>
        </p:nvSpPr>
        <p:spPr bwMode="auto">
          <a:xfrm>
            <a:off x="2978824" y="2528888"/>
            <a:ext cx="1152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FFFFFF"/>
                </a:solidFill>
                <a:effectLst/>
                <a:latin typeface="Arial Rounded MT Bold" pitchFamily="34" charset="0"/>
                <a:cs typeface="Arial" pitchFamily="34" charset="0"/>
              </a:rPr>
              <a:t>Annex II List B</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23" name="Rectangle 18"/>
          <p:cNvSpPr>
            <a:spLocks noChangeArrowheads="1"/>
          </p:cNvSpPr>
          <p:nvPr/>
        </p:nvSpPr>
        <p:spPr bwMode="auto">
          <a:xfrm>
            <a:off x="3320136" y="4222751"/>
            <a:ext cx="6762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a:ln>
                  <a:noFill/>
                </a:ln>
                <a:solidFill>
                  <a:srgbClr val="595959"/>
                </a:solidFill>
                <a:effectLst/>
                <a:latin typeface="Arial Rounded MT Bold" pitchFamily="34" charset="0"/>
                <a:cs typeface="Arial" pitchFamily="34" charset="0"/>
              </a:rPr>
              <a:t>Others</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24" name="Rectangle 19"/>
          <p:cNvSpPr>
            <a:spLocks noChangeArrowheads="1"/>
          </p:cNvSpPr>
          <p:nvPr/>
        </p:nvSpPr>
        <p:spPr bwMode="auto">
          <a:xfrm>
            <a:off x="5810924" y="5294313"/>
            <a:ext cx="1528763" cy="931863"/>
          </a:xfrm>
          <a:prstGeom prst="rect">
            <a:avLst/>
          </a:prstGeom>
          <a:solidFill>
            <a:srgbClr val="B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5" name="Rectangle 20"/>
          <p:cNvSpPr>
            <a:spLocks noChangeArrowheads="1"/>
          </p:cNvSpPr>
          <p:nvPr/>
        </p:nvSpPr>
        <p:spPr bwMode="auto">
          <a:xfrm>
            <a:off x="5810924" y="1951038"/>
            <a:ext cx="1519238" cy="411163"/>
          </a:xfrm>
          <a:prstGeom prst="rect">
            <a:avLst/>
          </a:prstGeom>
          <a:solidFill>
            <a:srgbClr val="1F4E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6" name="Rectangle 21"/>
          <p:cNvSpPr>
            <a:spLocks noChangeArrowheads="1"/>
          </p:cNvSpPr>
          <p:nvPr/>
        </p:nvSpPr>
        <p:spPr bwMode="auto">
          <a:xfrm>
            <a:off x="6196686" y="2038350"/>
            <a:ext cx="6127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F2F2F2"/>
                </a:solidFill>
                <a:effectLst/>
                <a:latin typeface="Arial Rounded MT Bold" pitchFamily="34" charset="0"/>
                <a:cs typeface="Arial" pitchFamily="34" charset="0"/>
              </a:rPr>
              <a:t>Class D</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27" name="Rectangle 22"/>
          <p:cNvSpPr>
            <a:spLocks noChangeArrowheads="1"/>
          </p:cNvSpPr>
          <p:nvPr/>
        </p:nvSpPr>
        <p:spPr bwMode="auto">
          <a:xfrm>
            <a:off x="5810924" y="2441575"/>
            <a:ext cx="1519238" cy="1058863"/>
          </a:xfrm>
          <a:prstGeom prst="rect">
            <a:avLst/>
          </a:prstGeom>
          <a:solidFill>
            <a:srgbClr val="207E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8" name="Rectangle 23"/>
          <p:cNvSpPr>
            <a:spLocks noChangeArrowheads="1"/>
          </p:cNvSpPr>
          <p:nvPr/>
        </p:nvSpPr>
        <p:spPr bwMode="auto">
          <a:xfrm>
            <a:off x="6191924" y="2816225"/>
            <a:ext cx="6127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FFFFFF"/>
                </a:solidFill>
                <a:effectLst/>
                <a:latin typeface="Arial Rounded MT Bold" pitchFamily="34" charset="0"/>
                <a:cs typeface="Arial" pitchFamily="34" charset="0"/>
              </a:rPr>
              <a:t>Class C</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29" name="Rectangle 24"/>
          <p:cNvSpPr>
            <a:spLocks noChangeArrowheads="1"/>
          </p:cNvSpPr>
          <p:nvPr/>
        </p:nvSpPr>
        <p:spPr bwMode="auto">
          <a:xfrm>
            <a:off x="6196686" y="5665788"/>
            <a:ext cx="6096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595959"/>
                </a:solidFill>
                <a:effectLst/>
                <a:latin typeface="Arial Rounded MT Bold" pitchFamily="34" charset="0"/>
                <a:cs typeface="Arial" pitchFamily="34" charset="0"/>
              </a:rPr>
              <a:t>Class A</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30" name="Rectangle 25"/>
          <p:cNvSpPr>
            <a:spLocks noChangeArrowheads="1"/>
          </p:cNvSpPr>
          <p:nvPr/>
        </p:nvSpPr>
        <p:spPr bwMode="auto">
          <a:xfrm>
            <a:off x="5801399" y="3568700"/>
            <a:ext cx="1528763" cy="1666875"/>
          </a:xfrm>
          <a:prstGeom prst="rect">
            <a:avLst/>
          </a:prstGeom>
          <a:solidFill>
            <a:srgbClr val="A9DA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1" name="Rectangle 26"/>
          <p:cNvSpPr>
            <a:spLocks noChangeArrowheads="1"/>
          </p:cNvSpPr>
          <p:nvPr/>
        </p:nvSpPr>
        <p:spPr bwMode="auto">
          <a:xfrm>
            <a:off x="6228436" y="4191001"/>
            <a:ext cx="6096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dirty="0">
                <a:ln>
                  <a:noFill/>
                </a:ln>
                <a:solidFill>
                  <a:srgbClr val="595959"/>
                </a:solidFill>
                <a:effectLst/>
                <a:latin typeface="Arial Rounded MT Bold" pitchFamily="34" charset="0"/>
                <a:cs typeface="Arial" pitchFamily="34" charset="0"/>
              </a:rPr>
              <a:t>Class B</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32" name="Freeform 27"/>
          <p:cNvSpPr>
            <a:spLocks/>
          </p:cNvSpPr>
          <p:nvPr/>
        </p:nvSpPr>
        <p:spPr bwMode="auto">
          <a:xfrm>
            <a:off x="7487324" y="1951038"/>
            <a:ext cx="558800" cy="4275138"/>
          </a:xfrm>
          <a:custGeom>
            <a:avLst/>
            <a:gdLst>
              <a:gd name="T0" fmla="*/ 88 w 352"/>
              <a:gd name="T1" fmla="*/ 2693 h 2693"/>
              <a:gd name="T2" fmla="*/ 88 w 352"/>
              <a:gd name="T3" fmla="*/ 176 h 2693"/>
              <a:gd name="T4" fmla="*/ 0 w 352"/>
              <a:gd name="T5" fmla="*/ 176 h 2693"/>
              <a:gd name="T6" fmla="*/ 176 w 352"/>
              <a:gd name="T7" fmla="*/ 0 h 2693"/>
              <a:gd name="T8" fmla="*/ 352 w 352"/>
              <a:gd name="T9" fmla="*/ 176 h 2693"/>
              <a:gd name="T10" fmla="*/ 264 w 352"/>
              <a:gd name="T11" fmla="*/ 176 h 2693"/>
              <a:gd name="T12" fmla="*/ 264 w 352"/>
              <a:gd name="T13" fmla="*/ 2693 h 2693"/>
              <a:gd name="T14" fmla="*/ 88 w 352"/>
              <a:gd name="T15" fmla="*/ 2693 h 26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2" h="2693">
                <a:moveTo>
                  <a:pt x="88" y="2693"/>
                </a:moveTo>
                <a:lnTo>
                  <a:pt x="88" y="176"/>
                </a:lnTo>
                <a:lnTo>
                  <a:pt x="0" y="176"/>
                </a:lnTo>
                <a:lnTo>
                  <a:pt x="176" y="0"/>
                </a:lnTo>
                <a:lnTo>
                  <a:pt x="352" y="176"/>
                </a:lnTo>
                <a:lnTo>
                  <a:pt x="264" y="176"/>
                </a:lnTo>
                <a:lnTo>
                  <a:pt x="264" y="2693"/>
                </a:lnTo>
                <a:lnTo>
                  <a:pt x="88" y="2693"/>
                </a:ln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3" name="Rectangle 28"/>
          <p:cNvSpPr>
            <a:spLocks noChangeArrowheads="1"/>
          </p:cNvSpPr>
          <p:nvPr/>
        </p:nvSpPr>
        <p:spPr bwMode="auto">
          <a:xfrm>
            <a:off x="7717511" y="3597275"/>
            <a:ext cx="215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595959"/>
                </a:solidFill>
                <a:effectLst/>
                <a:latin typeface="Arial Rounded MT Bold" pitchFamily="34" charset="0"/>
                <a:cs typeface="Arial" pitchFamily="34" charset="0"/>
              </a:rPr>
              <a:t>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34" name="Rectangle 29"/>
          <p:cNvSpPr>
            <a:spLocks noChangeArrowheads="1"/>
          </p:cNvSpPr>
          <p:nvPr/>
        </p:nvSpPr>
        <p:spPr bwMode="auto">
          <a:xfrm>
            <a:off x="7747674" y="3833813"/>
            <a:ext cx="1460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595959"/>
                </a:solidFill>
                <a:effectLst/>
                <a:latin typeface="Arial Rounded MT Bold" pitchFamily="34" charset="0"/>
                <a:cs typeface="Arial" pitchFamily="34" charset="0"/>
              </a:rPr>
              <a:t>I</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35" name="Rectangle 30"/>
          <p:cNvSpPr>
            <a:spLocks noChangeArrowheads="1"/>
          </p:cNvSpPr>
          <p:nvPr/>
        </p:nvSpPr>
        <p:spPr bwMode="auto">
          <a:xfrm>
            <a:off x="7717511" y="4068763"/>
            <a:ext cx="2063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595959"/>
                </a:solidFill>
                <a:effectLst/>
                <a:latin typeface="Arial Rounded MT Bold" pitchFamily="34" charset="0"/>
                <a:cs typeface="Arial" pitchFamily="34" charset="0"/>
              </a:rPr>
              <a:t>S</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36" name="Rectangle 31"/>
          <p:cNvSpPr>
            <a:spLocks noChangeArrowheads="1"/>
          </p:cNvSpPr>
          <p:nvPr/>
        </p:nvSpPr>
        <p:spPr bwMode="auto">
          <a:xfrm>
            <a:off x="7717511" y="4303713"/>
            <a:ext cx="215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400" b="0" i="0" u="none" strike="noStrike" cap="none" normalizeH="0" baseline="0">
                <a:ln>
                  <a:noFill/>
                </a:ln>
                <a:solidFill>
                  <a:srgbClr val="595959"/>
                </a:solidFill>
                <a:effectLst/>
                <a:latin typeface="Arial Rounded MT Bold" pitchFamily="34" charset="0"/>
                <a:cs typeface="Arial" pitchFamily="34" charset="0"/>
              </a:rPr>
              <a:t>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pic>
        <p:nvPicPr>
          <p:cNvPr id="6176" name="Picture 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49249" y="2209800"/>
            <a:ext cx="2540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7" name="Picture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9249" y="2209800"/>
            <a:ext cx="2540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8"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8774" y="5995988"/>
            <a:ext cx="2254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9"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58774" y="5995988"/>
            <a:ext cx="2254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Rectangle 36"/>
          <p:cNvSpPr>
            <a:spLocks noChangeArrowheads="1"/>
          </p:cNvSpPr>
          <p:nvPr/>
        </p:nvSpPr>
        <p:spPr bwMode="auto">
          <a:xfrm>
            <a:off x="2978824" y="1389063"/>
            <a:ext cx="608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a:ln>
                  <a:noFill/>
                </a:ln>
                <a:solidFill>
                  <a:srgbClr val="595959"/>
                </a:solidFill>
                <a:effectLst/>
                <a:latin typeface="Arial Rounded MT Bold" pitchFamily="34" charset="0"/>
                <a:cs typeface="Arial" pitchFamily="34" charset="0"/>
              </a:rPr>
              <a:t>IVDD</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38" name="Rectangle 37"/>
          <p:cNvSpPr>
            <a:spLocks noChangeArrowheads="1"/>
          </p:cNvSpPr>
          <p:nvPr/>
        </p:nvSpPr>
        <p:spPr bwMode="auto">
          <a:xfrm>
            <a:off x="3518574" y="1389063"/>
            <a:ext cx="9017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500" b="0" i="0" u="none" strike="noStrike" cap="none" normalizeH="0" baseline="0">
                <a:ln>
                  <a:noFill/>
                </a:ln>
                <a:solidFill>
                  <a:srgbClr val="595959"/>
                </a:solidFill>
                <a:effectLst/>
                <a:latin typeface="Arial Rounded MT Bold" pitchFamily="34" charset="0"/>
                <a:cs typeface="Arial" pitchFamily="34" charset="0"/>
              </a:rPr>
              <a:t>Annex II</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39" name="Rectangle 38"/>
          <p:cNvSpPr>
            <a:spLocks noChangeArrowheads="1"/>
          </p:cNvSpPr>
          <p:nvPr/>
        </p:nvSpPr>
        <p:spPr bwMode="auto">
          <a:xfrm>
            <a:off x="5791874" y="1384300"/>
            <a:ext cx="6064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rgbClr val="595959"/>
                </a:solidFill>
                <a:effectLst/>
                <a:latin typeface="Arial Rounded MT Bold" pitchFamily="34" charset="0"/>
                <a:cs typeface="Arial" pitchFamily="34" charset="0"/>
              </a:rPr>
              <a:t>IVDR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0" name="Rectangle 39"/>
          <p:cNvSpPr>
            <a:spLocks noChangeArrowheads="1"/>
          </p:cNvSpPr>
          <p:nvPr/>
        </p:nvSpPr>
        <p:spPr bwMode="auto">
          <a:xfrm>
            <a:off x="6320511" y="1384300"/>
            <a:ext cx="11080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595959"/>
                </a:solidFill>
                <a:effectLst/>
                <a:latin typeface="Arial Rounded MT Bold" pitchFamily="34" charset="0"/>
                <a:cs typeface="Arial" pitchFamily="34" charset="0"/>
              </a:rPr>
              <a:t>Annex VIII</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1" name="Rectangle 40"/>
          <p:cNvSpPr>
            <a:spLocks noChangeArrowheads="1"/>
          </p:cNvSpPr>
          <p:nvPr/>
        </p:nvSpPr>
        <p:spPr bwMode="auto">
          <a:xfrm>
            <a:off x="8563649" y="1844675"/>
            <a:ext cx="1087438"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High Individual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2" name="Rectangle 41"/>
          <p:cNvSpPr>
            <a:spLocks noChangeArrowheads="1"/>
          </p:cNvSpPr>
          <p:nvPr/>
        </p:nvSpPr>
        <p:spPr bwMode="auto">
          <a:xfrm>
            <a:off x="9543136" y="1844675"/>
            <a:ext cx="3540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3" name="Rectangle 42"/>
          <p:cNvSpPr>
            <a:spLocks noChangeArrowheads="1"/>
          </p:cNvSpPr>
          <p:nvPr/>
        </p:nvSpPr>
        <p:spPr bwMode="auto">
          <a:xfrm>
            <a:off x="9044661" y="2001838"/>
            <a:ext cx="37147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dirty="0">
                <a:ln>
                  <a:noFill/>
                </a:ln>
                <a:solidFill>
                  <a:srgbClr val="595959"/>
                </a:solidFill>
                <a:effectLst/>
                <a:latin typeface="Arial Rounded MT Bold" pitchFamily="34" charset="0"/>
                <a:cs typeface="Arial" pitchFamily="34" charset="0"/>
              </a:rPr>
              <a:t>AND</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44" name="Rectangle 43"/>
          <p:cNvSpPr>
            <a:spLocks noChangeArrowheads="1"/>
          </p:cNvSpPr>
          <p:nvPr/>
        </p:nvSpPr>
        <p:spPr bwMode="auto">
          <a:xfrm>
            <a:off x="8338224" y="2159000"/>
            <a:ext cx="382588"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High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5" name="Rectangle 44"/>
          <p:cNvSpPr>
            <a:spLocks noChangeArrowheads="1"/>
          </p:cNvSpPr>
          <p:nvPr/>
        </p:nvSpPr>
        <p:spPr bwMode="auto">
          <a:xfrm>
            <a:off x="8671599" y="2159000"/>
            <a:ext cx="333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6" name="Rectangle 45"/>
          <p:cNvSpPr>
            <a:spLocks noChangeArrowheads="1"/>
          </p:cNvSpPr>
          <p:nvPr/>
        </p:nvSpPr>
        <p:spPr bwMode="auto">
          <a:xfrm>
            <a:off x="8974811" y="2159000"/>
            <a:ext cx="234950"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for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7" name="Rectangle 46"/>
          <p:cNvSpPr>
            <a:spLocks noChangeArrowheads="1"/>
          </p:cNvSpPr>
          <p:nvPr/>
        </p:nvSpPr>
        <p:spPr bwMode="auto">
          <a:xfrm>
            <a:off x="9190711" y="2159000"/>
            <a:ext cx="481013"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Public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8" name="Rectangle 47"/>
          <p:cNvSpPr>
            <a:spLocks noChangeArrowheads="1"/>
          </p:cNvSpPr>
          <p:nvPr/>
        </p:nvSpPr>
        <p:spPr bwMode="auto">
          <a:xfrm>
            <a:off x="9612986" y="2159000"/>
            <a:ext cx="460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Health</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49" name="Freeform 48"/>
          <p:cNvSpPr>
            <a:spLocks noEditPoints="1"/>
          </p:cNvSpPr>
          <p:nvPr/>
        </p:nvSpPr>
        <p:spPr bwMode="auto">
          <a:xfrm>
            <a:off x="4374236" y="2112963"/>
            <a:ext cx="1250950" cy="96838"/>
          </a:xfrm>
          <a:custGeom>
            <a:avLst/>
            <a:gdLst>
              <a:gd name="T0" fmla="*/ 0 w 788"/>
              <a:gd name="T1" fmla="*/ 27 h 61"/>
              <a:gd name="T2" fmla="*/ 737 w 788"/>
              <a:gd name="T3" fmla="*/ 27 h 61"/>
              <a:gd name="T4" fmla="*/ 737 w 788"/>
              <a:gd name="T5" fmla="*/ 34 h 61"/>
              <a:gd name="T6" fmla="*/ 0 w 788"/>
              <a:gd name="T7" fmla="*/ 34 h 61"/>
              <a:gd name="T8" fmla="*/ 0 w 788"/>
              <a:gd name="T9" fmla="*/ 27 h 61"/>
              <a:gd name="T10" fmla="*/ 726 w 788"/>
              <a:gd name="T11" fmla="*/ 0 h 61"/>
              <a:gd name="T12" fmla="*/ 788 w 788"/>
              <a:gd name="T13" fmla="*/ 30 h 61"/>
              <a:gd name="T14" fmla="*/ 726 w 788"/>
              <a:gd name="T15" fmla="*/ 61 h 61"/>
              <a:gd name="T16" fmla="*/ 726 w 788"/>
              <a:gd name="T1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8" h="61">
                <a:moveTo>
                  <a:pt x="0" y="27"/>
                </a:moveTo>
                <a:lnTo>
                  <a:pt x="737" y="27"/>
                </a:lnTo>
                <a:lnTo>
                  <a:pt x="737" y="34"/>
                </a:lnTo>
                <a:lnTo>
                  <a:pt x="0" y="34"/>
                </a:lnTo>
                <a:lnTo>
                  <a:pt x="0" y="27"/>
                </a:lnTo>
                <a:close/>
                <a:moveTo>
                  <a:pt x="726" y="0"/>
                </a:moveTo>
                <a:lnTo>
                  <a:pt x="788" y="30"/>
                </a:lnTo>
                <a:lnTo>
                  <a:pt x="726" y="61"/>
                </a:lnTo>
                <a:lnTo>
                  <a:pt x="726" y="0"/>
                </a:lnTo>
                <a:close/>
              </a:path>
            </a:pathLst>
          </a:custGeom>
          <a:solidFill>
            <a:srgbClr val="1F4E79"/>
          </a:solidFill>
          <a:ln w="0" cap="flat">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0" name="Freeform 49"/>
          <p:cNvSpPr>
            <a:spLocks noEditPoints="1"/>
          </p:cNvSpPr>
          <p:nvPr/>
        </p:nvSpPr>
        <p:spPr bwMode="auto">
          <a:xfrm>
            <a:off x="4363124" y="2168525"/>
            <a:ext cx="1258888" cy="700088"/>
          </a:xfrm>
          <a:custGeom>
            <a:avLst/>
            <a:gdLst>
              <a:gd name="T0" fmla="*/ 3 w 793"/>
              <a:gd name="T1" fmla="*/ 0 h 441"/>
              <a:gd name="T2" fmla="*/ 749 w 793"/>
              <a:gd name="T3" fmla="*/ 413 h 441"/>
              <a:gd name="T4" fmla="*/ 746 w 793"/>
              <a:gd name="T5" fmla="*/ 419 h 441"/>
              <a:gd name="T6" fmla="*/ 0 w 793"/>
              <a:gd name="T7" fmla="*/ 5 h 441"/>
              <a:gd name="T8" fmla="*/ 3 w 793"/>
              <a:gd name="T9" fmla="*/ 0 h 441"/>
              <a:gd name="T10" fmla="*/ 754 w 793"/>
              <a:gd name="T11" fmla="*/ 384 h 441"/>
              <a:gd name="T12" fmla="*/ 793 w 793"/>
              <a:gd name="T13" fmla="*/ 441 h 441"/>
              <a:gd name="T14" fmla="*/ 724 w 793"/>
              <a:gd name="T15" fmla="*/ 438 h 441"/>
              <a:gd name="T16" fmla="*/ 754 w 793"/>
              <a:gd name="T17" fmla="*/ 384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3" h="441">
                <a:moveTo>
                  <a:pt x="3" y="0"/>
                </a:moveTo>
                <a:lnTo>
                  <a:pt x="749" y="413"/>
                </a:lnTo>
                <a:lnTo>
                  <a:pt x="746" y="419"/>
                </a:lnTo>
                <a:lnTo>
                  <a:pt x="0" y="5"/>
                </a:lnTo>
                <a:lnTo>
                  <a:pt x="3" y="0"/>
                </a:lnTo>
                <a:close/>
                <a:moveTo>
                  <a:pt x="754" y="384"/>
                </a:moveTo>
                <a:lnTo>
                  <a:pt x="793" y="441"/>
                </a:lnTo>
                <a:lnTo>
                  <a:pt x="724" y="438"/>
                </a:lnTo>
                <a:lnTo>
                  <a:pt x="754" y="384"/>
                </a:lnTo>
                <a:close/>
              </a:path>
            </a:pathLst>
          </a:custGeom>
          <a:solidFill>
            <a:srgbClr val="1F4E79"/>
          </a:solidFill>
          <a:ln w="0" cap="flat">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1" name="Freeform 50"/>
          <p:cNvSpPr>
            <a:spLocks noEditPoints="1"/>
          </p:cNvSpPr>
          <p:nvPr/>
        </p:nvSpPr>
        <p:spPr bwMode="auto">
          <a:xfrm>
            <a:off x="4363124" y="2673350"/>
            <a:ext cx="1270000" cy="303213"/>
          </a:xfrm>
          <a:custGeom>
            <a:avLst/>
            <a:gdLst>
              <a:gd name="T0" fmla="*/ 2 w 800"/>
              <a:gd name="T1" fmla="*/ 0 h 191"/>
              <a:gd name="T2" fmla="*/ 751 w 800"/>
              <a:gd name="T3" fmla="*/ 159 h 191"/>
              <a:gd name="T4" fmla="*/ 749 w 800"/>
              <a:gd name="T5" fmla="*/ 166 h 191"/>
              <a:gd name="T6" fmla="*/ 0 w 800"/>
              <a:gd name="T7" fmla="*/ 6 h 191"/>
              <a:gd name="T8" fmla="*/ 2 w 800"/>
              <a:gd name="T9" fmla="*/ 0 h 191"/>
              <a:gd name="T10" fmla="*/ 746 w 800"/>
              <a:gd name="T11" fmla="*/ 130 h 191"/>
              <a:gd name="T12" fmla="*/ 800 w 800"/>
              <a:gd name="T13" fmla="*/ 173 h 191"/>
              <a:gd name="T14" fmla="*/ 733 w 800"/>
              <a:gd name="T15" fmla="*/ 191 h 191"/>
              <a:gd name="T16" fmla="*/ 746 w 800"/>
              <a:gd name="T17" fmla="*/ 13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0" h="191">
                <a:moveTo>
                  <a:pt x="2" y="0"/>
                </a:moveTo>
                <a:lnTo>
                  <a:pt x="751" y="159"/>
                </a:lnTo>
                <a:lnTo>
                  <a:pt x="749" y="166"/>
                </a:lnTo>
                <a:lnTo>
                  <a:pt x="0" y="6"/>
                </a:lnTo>
                <a:lnTo>
                  <a:pt x="2" y="0"/>
                </a:lnTo>
                <a:close/>
                <a:moveTo>
                  <a:pt x="746" y="130"/>
                </a:moveTo>
                <a:lnTo>
                  <a:pt x="800" y="173"/>
                </a:lnTo>
                <a:lnTo>
                  <a:pt x="733" y="191"/>
                </a:lnTo>
                <a:lnTo>
                  <a:pt x="746" y="130"/>
                </a:lnTo>
                <a:close/>
              </a:path>
            </a:pathLst>
          </a:custGeom>
          <a:solidFill>
            <a:srgbClr val="207E9C"/>
          </a:solidFill>
          <a:ln w="0" cap="flat">
            <a:solidFill>
              <a:srgbClr val="207E9C"/>
            </a:solidFill>
            <a:prstDash val="solid"/>
            <a:round/>
            <a:headEnd/>
            <a:tailEnd/>
          </a:ln>
        </p:spPr>
        <p:txBody>
          <a:bodyPr vert="horz" wrap="square" lIns="91440" tIns="45720" rIns="91440" bIns="45720" numCol="1" anchor="t" anchorCtr="0" compatLnSpc="1">
            <a:prstTxWarp prst="textNoShape">
              <a:avLst/>
            </a:prstTxWarp>
          </a:bodyPr>
          <a:lstStyle/>
          <a:p>
            <a:endParaRPr lang="de-DE"/>
          </a:p>
        </p:txBody>
      </p:sp>
      <p:sp>
        <p:nvSpPr>
          <p:cNvPr id="52" name="Rectangle 51"/>
          <p:cNvSpPr>
            <a:spLocks noChangeArrowheads="1"/>
          </p:cNvSpPr>
          <p:nvPr/>
        </p:nvSpPr>
        <p:spPr bwMode="auto">
          <a:xfrm>
            <a:off x="8735099" y="2749550"/>
            <a:ext cx="108902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High Individual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3" name="Rectangle 52"/>
          <p:cNvSpPr>
            <a:spLocks noChangeArrowheads="1"/>
          </p:cNvSpPr>
          <p:nvPr/>
        </p:nvSpPr>
        <p:spPr bwMode="auto">
          <a:xfrm>
            <a:off x="9716174" y="2749550"/>
            <a:ext cx="35242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4" name="Rectangle 53"/>
          <p:cNvSpPr>
            <a:spLocks noChangeArrowheads="1"/>
          </p:cNvSpPr>
          <p:nvPr/>
        </p:nvSpPr>
        <p:spPr bwMode="auto">
          <a:xfrm>
            <a:off x="9098636" y="2908300"/>
            <a:ext cx="371475"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AND</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5" name="Rectangle 54"/>
          <p:cNvSpPr>
            <a:spLocks noChangeArrowheads="1"/>
          </p:cNvSpPr>
          <p:nvPr/>
        </p:nvSpPr>
        <p:spPr bwMode="auto">
          <a:xfrm>
            <a:off x="9382799" y="2908300"/>
            <a:ext cx="1079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6" name="Rectangle 55"/>
          <p:cNvSpPr>
            <a:spLocks noChangeArrowheads="1"/>
          </p:cNvSpPr>
          <p:nvPr/>
        </p:nvSpPr>
        <p:spPr bwMode="auto">
          <a:xfrm>
            <a:off x="9422486" y="2908300"/>
            <a:ext cx="2730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7" name="Rectangle 56"/>
          <p:cNvSpPr>
            <a:spLocks noChangeArrowheads="1"/>
          </p:cNvSpPr>
          <p:nvPr/>
        </p:nvSpPr>
        <p:spPr bwMode="auto">
          <a:xfrm>
            <a:off x="8354099" y="3065463"/>
            <a:ext cx="6762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Moderate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8" name="Rectangle 57"/>
          <p:cNvSpPr>
            <a:spLocks noChangeArrowheads="1"/>
          </p:cNvSpPr>
          <p:nvPr/>
        </p:nvSpPr>
        <p:spPr bwMode="auto">
          <a:xfrm>
            <a:off x="8990686" y="3065463"/>
            <a:ext cx="333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59" name="Rectangle 58"/>
          <p:cNvSpPr>
            <a:spLocks noChangeArrowheads="1"/>
          </p:cNvSpPr>
          <p:nvPr/>
        </p:nvSpPr>
        <p:spPr bwMode="auto">
          <a:xfrm>
            <a:off x="9303424" y="3065463"/>
            <a:ext cx="236538"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for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0" name="Rectangle 59"/>
          <p:cNvSpPr>
            <a:spLocks noChangeArrowheads="1"/>
          </p:cNvSpPr>
          <p:nvPr/>
        </p:nvSpPr>
        <p:spPr bwMode="auto">
          <a:xfrm>
            <a:off x="9509799" y="3065463"/>
            <a:ext cx="481013"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Public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 name="Rectangle 60"/>
          <p:cNvSpPr>
            <a:spLocks noChangeArrowheads="1"/>
          </p:cNvSpPr>
          <p:nvPr/>
        </p:nvSpPr>
        <p:spPr bwMode="auto">
          <a:xfrm>
            <a:off x="9941599" y="3065463"/>
            <a:ext cx="460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Health</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2" name="Rectangle 61"/>
          <p:cNvSpPr>
            <a:spLocks noChangeArrowheads="1"/>
          </p:cNvSpPr>
          <p:nvPr/>
        </p:nvSpPr>
        <p:spPr bwMode="auto">
          <a:xfrm>
            <a:off x="8420774" y="4198938"/>
            <a:ext cx="1312863"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Moderate Individual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3" name="Rectangle 62"/>
          <p:cNvSpPr>
            <a:spLocks noChangeArrowheads="1"/>
          </p:cNvSpPr>
          <p:nvPr/>
        </p:nvSpPr>
        <p:spPr bwMode="auto">
          <a:xfrm>
            <a:off x="9705061" y="4198938"/>
            <a:ext cx="333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4" name="Rectangle 63"/>
          <p:cNvSpPr>
            <a:spLocks noChangeArrowheads="1"/>
          </p:cNvSpPr>
          <p:nvPr/>
        </p:nvSpPr>
        <p:spPr bwMode="auto">
          <a:xfrm>
            <a:off x="8939886" y="4356101"/>
            <a:ext cx="342900"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AND</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5" name="Rectangle 64"/>
          <p:cNvSpPr>
            <a:spLocks noChangeArrowheads="1"/>
          </p:cNvSpPr>
          <p:nvPr/>
        </p:nvSpPr>
        <p:spPr bwMode="auto">
          <a:xfrm>
            <a:off x="9224049" y="4356101"/>
            <a:ext cx="9842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6" name="Rectangle 65"/>
          <p:cNvSpPr>
            <a:spLocks noChangeArrowheads="1"/>
          </p:cNvSpPr>
          <p:nvPr/>
        </p:nvSpPr>
        <p:spPr bwMode="auto">
          <a:xfrm>
            <a:off x="9263736" y="4356101"/>
            <a:ext cx="255588"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7" name="Rectangle 66"/>
          <p:cNvSpPr>
            <a:spLocks noChangeArrowheads="1"/>
          </p:cNvSpPr>
          <p:nvPr/>
        </p:nvSpPr>
        <p:spPr bwMode="auto">
          <a:xfrm>
            <a:off x="8362036" y="4513263"/>
            <a:ext cx="342900"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Low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8" name="Rectangle 67"/>
          <p:cNvSpPr>
            <a:spLocks noChangeArrowheads="1"/>
          </p:cNvSpPr>
          <p:nvPr/>
        </p:nvSpPr>
        <p:spPr bwMode="auto">
          <a:xfrm>
            <a:off x="8655724" y="4513263"/>
            <a:ext cx="333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49" name="Rectangle 68"/>
          <p:cNvSpPr>
            <a:spLocks noChangeArrowheads="1"/>
          </p:cNvSpPr>
          <p:nvPr/>
        </p:nvSpPr>
        <p:spPr bwMode="auto">
          <a:xfrm>
            <a:off x="8970049" y="4513263"/>
            <a:ext cx="234950"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for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0" name="Rectangle 69"/>
          <p:cNvSpPr>
            <a:spLocks noChangeArrowheads="1"/>
          </p:cNvSpPr>
          <p:nvPr/>
        </p:nvSpPr>
        <p:spPr bwMode="auto">
          <a:xfrm>
            <a:off x="9185949" y="4513263"/>
            <a:ext cx="47942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Public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1" name="Rectangle 70"/>
          <p:cNvSpPr>
            <a:spLocks noChangeArrowheads="1"/>
          </p:cNvSpPr>
          <p:nvPr/>
        </p:nvSpPr>
        <p:spPr bwMode="auto">
          <a:xfrm>
            <a:off x="9606636" y="4513263"/>
            <a:ext cx="460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Health</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2" name="Rectangle 71"/>
          <p:cNvSpPr>
            <a:spLocks noChangeArrowheads="1"/>
          </p:cNvSpPr>
          <p:nvPr/>
        </p:nvSpPr>
        <p:spPr bwMode="auto">
          <a:xfrm>
            <a:off x="8587461" y="5540376"/>
            <a:ext cx="9810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Low Individual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3" name="Rectangle 72"/>
          <p:cNvSpPr>
            <a:spLocks noChangeArrowheads="1"/>
          </p:cNvSpPr>
          <p:nvPr/>
        </p:nvSpPr>
        <p:spPr bwMode="auto">
          <a:xfrm>
            <a:off x="9538374" y="5540376"/>
            <a:ext cx="333375"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4" name="Rectangle 73"/>
          <p:cNvSpPr>
            <a:spLocks noChangeArrowheads="1"/>
          </p:cNvSpPr>
          <p:nvPr/>
        </p:nvSpPr>
        <p:spPr bwMode="auto">
          <a:xfrm>
            <a:off x="9047836" y="5697538"/>
            <a:ext cx="342900" cy="17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AND</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5" name="Rectangle 74"/>
          <p:cNvSpPr>
            <a:spLocks noChangeArrowheads="1"/>
          </p:cNvSpPr>
          <p:nvPr/>
        </p:nvSpPr>
        <p:spPr bwMode="auto">
          <a:xfrm>
            <a:off x="8362036" y="5853113"/>
            <a:ext cx="382588"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Low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6" name="Rectangle 75"/>
          <p:cNvSpPr>
            <a:spLocks noChangeArrowheads="1"/>
          </p:cNvSpPr>
          <p:nvPr/>
        </p:nvSpPr>
        <p:spPr bwMode="auto">
          <a:xfrm>
            <a:off x="8655724" y="5853113"/>
            <a:ext cx="3540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Risk</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7" name="Rectangle 76"/>
          <p:cNvSpPr>
            <a:spLocks noChangeArrowheads="1"/>
          </p:cNvSpPr>
          <p:nvPr/>
        </p:nvSpPr>
        <p:spPr bwMode="auto">
          <a:xfrm>
            <a:off x="8970049" y="5853113"/>
            <a:ext cx="255588"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for</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8" name="Rectangle 77"/>
          <p:cNvSpPr>
            <a:spLocks noChangeArrowheads="1"/>
          </p:cNvSpPr>
          <p:nvPr/>
        </p:nvSpPr>
        <p:spPr bwMode="auto">
          <a:xfrm>
            <a:off x="9185949" y="5853113"/>
            <a:ext cx="51911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Public </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59" name="Rectangle 78"/>
          <p:cNvSpPr>
            <a:spLocks noChangeArrowheads="1"/>
          </p:cNvSpPr>
          <p:nvPr/>
        </p:nvSpPr>
        <p:spPr bwMode="auto">
          <a:xfrm>
            <a:off x="9606636" y="5853113"/>
            <a:ext cx="500063"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000" b="0" i="0" u="none" strike="noStrike" cap="none" normalizeH="0" baseline="0">
                <a:ln>
                  <a:noFill/>
                </a:ln>
                <a:solidFill>
                  <a:srgbClr val="595959"/>
                </a:solidFill>
                <a:effectLst/>
                <a:latin typeface="Arial Rounded MT Bold" pitchFamily="34" charset="0"/>
                <a:cs typeface="Arial" pitchFamily="34" charset="0"/>
              </a:rPr>
              <a:t>Health</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60" name="Line 79"/>
          <p:cNvSpPr>
            <a:spLocks noChangeShapeType="1"/>
          </p:cNvSpPr>
          <p:nvPr/>
        </p:nvSpPr>
        <p:spPr bwMode="auto">
          <a:xfrm>
            <a:off x="8050886" y="2366963"/>
            <a:ext cx="2362200" cy="0"/>
          </a:xfrm>
          <a:prstGeom prst="line">
            <a:avLst/>
          </a:prstGeom>
          <a:noFill/>
          <a:ln w="9525" cap="flat">
            <a:solidFill>
              <a:srgbClr val="BFBFB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161" name="Line 80"/>
          <p:cNvSpPr>
            <a:spLocks noChangeShapeType="1"/>
          </p:cNvSpPr>
          <p:nvPr/>
        </p:nvSpPr>
        <p:spPr bwMode="auto">
          <a:xfrm>
            <a:off x="8060411" y="3533775"/>
            <a:ext cx="2362200" cy="0"/>
          </a:xfrm>
          <a:prstGeom prst="line">
            <a:avLst/>
          </a:prstGeom>
          <a:noFill/>
          <a:ln w="9525" cap="flat">
            <a:solidFill>
              <a:srgbClr val="BFBFB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162" name="Line 81"/>
          <p:cNvSpPr>
            <a:spLocks noChangeShapeType="1"/>
          </p:cNvSpPr>
          <p:nvPr/>
        </p:nvSpPr>
        <p:spPr bwMode="auto">
          <a:xfrm>
            <a:off x="8041361" y="5289551"/>
            <a:ext cx="2362200" cy="0"/>
          </a:xfrm>
          <a:prstGeom prst="line">
            <a:avLst/>
          </a:prstGeom>
          <a:noFill/>
          <a:ln w="9525" cap="flat">
            <a:solidFill>
              <a:srgbClr val="BFBFB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164" name="Rectangle 83"/>
          <p:cNvSpPr>
            <a:spLocks noChangeArrowheads="1"/>
          </p:cNvSpPr>
          <p:nvPr/>
        </p:nvSpPr>
        <p:spPr bwMode="auto">
          <a:xfrm>
            <a:off x="2870874" y="2371725"/>
            <a:ext cx="735013" cy="58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6165" name="Rectangle 84"/>
          <p:cNvSpPr>
            <a:spLocks noChangeArrowheads="1"/>
          </p:cNvSpPr>
          <p:nvPr/>
        </p:nvSpPr>
        <p:spPr bwMode="auto">
          <a:xfrm>
            <a:off x="1922681" y="2220913"/>
            <a:ext cx="450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a:ln>
                  <a:noFill/>
                </a:ln>
                <a:solidFill>
                  <a:srgbClr val="595959"/>
                </a:solidFill>
                <a:effectLst/>
                <a:latin typeface="Arial Rounded MT Bold" pitchFamily="34" charset="0"/>
                <a:cs typeface="Arial" pitchFamily="34" charset="0"/>
              </a:rPr>
              <a:t>15%</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66" name="Rectangle 85"/>
          <p:cNvSpPr>
            <a:spLocks noChangeArrowheads="1"/>
          </p:cNvSpPr>
          <p:nvPr/>
        </p:nvSpPr>
        <p:spPr bwMode="auto">
          <a:xfrm>
            <a:off x="1875056" y="2416175"/>
            <a:ext cx="5572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a:ln>
                  <a:noFill/>
                </a:ln>
                <a:solidFill>
                  <a:srgbClr val="595959"/>
                </a:solidFill>
                <a:effectLst/>
                <a:latin typeface="Arial Rounded MT Bold" pitchFamily="34" charset="0"/>
                <a:cs typeface="Arial" pitchFamily="34" charset="0"/>
              </a:rPr>
              <a:t>6.000</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67" name="Rectangle 86"/>
          <p:cNvSpPr>
            <a:spLocks noChangeArrowheads="1"/>
          </p:cNvSpPr>
          <p:nvPr/>
        </p:nvSpPr>
        <p:spPr bwMode="auto">
          <a:xfrm>
            <a:off x="1922681" y="4378326"/>
            <a:ext cx="450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a:ln>
                  <a:noFill/>
                </a:ln>
                <a:solidFill>
                  <a:srgbClr val="595959"/>
                </a:solidFill>
                <a:effectLst/>
                <a:latin typeface="Arial Rounded MT Bold" pitchFamily="34" charset="0"/>
                <a:cs typeface="Arial" pitchFamily="34" charset="0"/>
              </a:rPr>
              <a:t>85%</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68" name="Rectangle 87"/>
          <p:cNvSpPr>
            <a:spLocks noChangeArrowheads="1"/>
          </p:cNvSpPr>
          <p:nvPr/>
        </p:nvSpPr>
        <p:spPr bwMode="auto">
          <a:xfrm>
            <a:off x="1825844" y="4576763"/>
            <a:ext cx="6667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300" b="0" i="0" u="none" strike="noStrike" cap="none" normalizeH="0" baseline="0">
                <a:ln>
                  <a:noFill/>
                </a:ln>
                <a:solidFill>
                  <a:srgbClr val="595959"/>
                </a:solidFill>
                <a:effectLst/>
                <a:latin typeface="Arial Rounded MT Bold" pitchFamily="34" charset="0"/>
                <a:cs typeface="Arial" pitchFamily="34" charset="0"/>
              </a:rPr>
              <a:t>34.000</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69" name="Rectangle 88"/>
          <p:cNvSpPr>
            <a:spLocks noChangeArrowheads="1"/>
          </p:cNvSpPr>
          <p:nvPr/>
        </p:nvSpPr>
        <p:spPr bwMode="auto">
          <a:xfrm>
            <a:off x="874713" y="1384300"/>
            <a:ext cx="460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a:ln>
                  <a:noFill/>
                </a:ln>
                <a:solidFill>
                  <a:srgbClr val="595959"/>
                </a:solidFill>
                <a:effectLst/>
                <a:latin typeface="Arial Rounded MT Bold" pitchFamily="34" charset="0"/>
                <a:cs typeface="Arial" pitchFamily="34" charset="0"/>
              </a:rPr>
              <a:t>IVD</a:t>
            </a:r>
            <a:endParaRPr kumimoji="0" lang="de-DE" altLang="de-DE" sz="1800" b="0" i="0" u="none" strike="noStrike" cap="none" normalizeH="0" baseline="0">
              <a:ln>
                <a:noFill/>
              </a:ln>
              <a:solidFill>
                <a:schemeClr val="tx1"/>
              </a:solidFill>
              <a:effectLst/>
              <a:latin typeface="Arial" pitchFamily="34" charset="0"/>
              <a:cs typeface="Arial" pitchFamily="34" charset="0"/>
            </a:endParaRPr>
          </a:p>
        </p:txBody>
      </p:sp>
      <p:sp>
        <p:nvSpPr>
          <p:cNvPr id="6170" name="Rectangle 89"/>
          <p:cNvSpPr>
            <a:spLocks noChangeArrowheads="1"/>
          </p:cNvSpPr>
          <p:nvPr/>
        </p:nvSpPr>
        <p:spPr bwMode="auto">
          <a:xfrm>
            <a:off x="1266825" y="1384300"/>
            <a:ext cx="946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1600" b="0" i="0" u="none" strike="noStrike" cap="none" normalizeH="0" baseline="0" dirty="0">
                <a:ln>
                  <a:noFill/>
                </a:ln>
                <a:solidFill>
                  <a:srgbClr val="595959"/>
                </a:solidFill>
                <a:effectLst/>
                <a:latin typeface="Arial Rounded MT Bold" pitchFamily="34" charset="0"/>
                <a:cs typeface="Arial" pitchFamily="34" charset="0"/>
              </a:rPr>
              <a:t>in Europe</a:t>
            </a:r>
            <a:endParaRPr kumimoji="0" lang="de-DE" altLang="de-DE" sz="1800" b="0" i="0" u="none" strike="noStrike" cap="none" normalizeH="0" baseline="0" dirty="0">
              <a:ln>
                <a:noFill/>
              </a:ln>
              <a:solidFill>
                <a:schemeClr val="tx1"/>
              </a:solidFill>
              <a:effectLst/>
              <a:latin typeface="Arial" pitchFamily="34" charset="0"/>
              <a:cs typeface="Arial" pitchFamily="34" charset="0"/>
            </a:endParaRPr>
          </a:p>
        </p:txBody>
      </p:sp>
      <p:sp>
        <p:nvSpPr>
          <p:cNvPr id="6171" name="Rectangle 90"/>
          <p:cNvSpPr>
            <a:spLocks noChangeArrowheads="1"/>
          </p:cNvSpPr>
          <p:nvPr/>
        </p:nvSpPr>
        <p:spPr bwMode="auto">
          <a:xfrm>
            <a:off x="5801399" y="2430463"/>
            <a:ext cx="1528763" cy="1069975"/>
          </a:xfrm>
          <a:prstGeom prst="rect">
            <a:avLst/>
          </a:prstGeom>
          <a:noFill/>
          <a:ln w="39688" cap="flat">
            <a:solidFill>
              <a:srgbClr val="FABA8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6172" name="Textfeld 6171"/>
          <p:cNvSpPr txBox="1"/>
          <p:nvPr/>
        </p:nvSpPr>
        <p:spPr>
          <a:xfrm rot="18692951">
            <a:off x="4229154" y="3446740"/>
            <a:ext cx="1202893" cy="338554"/>
          </a:xfrm>
          <a:prstGeom prst="rect">
            <a:avLst/>
          </a:prstGeom>
          <a:noFill/>
        </p:spPr>
        <p:txBody>
          <a:bodyPr wrap="none" rtlCol="0">
            <a:spAutoFit/>
          </a:bodyPr>
          <a:lstStyle/>
          <a:p>
            <a:r>
              <a:rPr lang="de-DE" sz="1600" dirty="0" err="1"/>
              <a:t>Cancer</a:t>
            </a:r>
            <a:r>
              <a:rPr lang="de-DE" sz="1600" dirty="0"/>
              <a:t> </a:t>
            </a:r>
            <a:r>
              <a:rPr lang="de-DE" sz="1600" dirty="0" err="1"/>
              <a:t>tests</a:t>
            </a:r>
            <a:endParaRPr lang="de-DE" sz="1600" dirty="0"/>
          </a:p>
        </p:txBody>
      </p:sp>
      <p:cxnSp>
        <p:nvCxnSpPr>
          <p:cNvPr id="6174" name="Gerade Verbindung 6173"/>
          <p:cNvCxnSpPr/>
          <p:nvPr/>
        </p:nvCxnSpPr>
        <p:spPr>
          <a:xfrm>
            <a:off x="10282989" y="5289551"/>
            <a:ext cx="1628274" cy="4762"/>
          </a:xfrm>
          <a:prstGeom prst="line">
            <a:avLst/>
          </a:prstGeom>
        </p:spPr>
        <p:style>
          <a:lnRef idx="1">
            <a:schemeClr val="accent1"/>
          </a:lnRef>
          <a:fillRef idx="0">
            <a:schemeClr val="accent1"/>
          </a:fillRef>
          <a:effectRef idx="0">
            <a:schemeClr val="accent1"/>
          </a:effectRef>
          <a:fontRef idx="minor">
            <a:schemeClr val="tx1"/>
          </a:fontRef>
        </p:style>
      </p:cxnSp>
      <p:sp>
        <p:nvSpPr>
          <p:cNvPr id="6175" name="Pfeil nach rechts 6174"/>
          <p:cNvSpPr/>
          <p:nvPr/>
        </p:nvSpPr>
        <p:spPr>
          <a:xfrm rot="16200000">
            <a:off x="10318505" y="4268704"/>
            <a:ext cx="1267326" cy="7640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80" name="Textfeld 6179"/>
          <p:cNvSpPr txBox="1"/>
          <p:nvPr/>
        </p:nvSpPr>
        <p:spPr>
          <a:xfrm rot="16200000">
            <a:off x="9885117" y="3225834"/>
            <a:ext cx="3779688" cy="369332"/>
          </a:xfrm>
          <a:prstGeom prst="rect">
            <a:avLst/>
          </a:prstGeom>
          <a:noFill/>
        </p:spPr>
        <p:txBody>
          <a:bodyPr wrap="square" rtlCol="0">
            <a:spAutoFit/>
          </a:bodyPr>
          <a:lstStyle/>
          <a:p>
            <a:r>
              <a:rPr lang="cs-CZ" dirty="0"/>
              <a:t>Požadavek notifikované osoby</a:t>
            </a:r>
            <a:endParaRPr lang="de-DE" dirty="0"/>
          </a:p>
        </p:txBody>
      </p:sp>
      <p:cxnSp>
        <p:nvCxnSpPr>
          <p:cNvPr id="95" name="Gerade Verbindung 94"/>
          <p:cNvCxnSpPr/>
          <p:nvPr/>
        </p:nvCxnSpPr>
        <p:spPr>
          <a:xfrm>
            <a:off x="139532" y="2843589"/>
            <a:ext cx="1628274" cy="4762"/>
          </a:xfrm>
          <a:prstGeom prst="line">
            <a:avLst/>
          </a:prstGeom>
        </p:spPr>
        <p:style>
          <a:lnRef idx="1">
            <a:schemeClr val="accent1"/>
          </a:lnRef>
          <a:fillRef idx="0">
            <a:schemeClr val="accent1"/>
          </a:fillRef>
          <a:effectRef idx="0">
            <a:schemeClr val="accent1"/>
          </a:effectRef>
          <a:fontRef idx="minor">
            <a:schemeClr val="tx1"/>
          </a:fontRef>
        </p:style>
      </p:cxnSp>
      <p:sp>
        <p:nvSpPr>
          <p:cNvPr id="96" name="Pfeil nach rechts 95"/>
          <p:cNvSpPr/>
          <p:nvPr/>
        </p:nvSpPr>
        <p:spPr>
          <a:xfrm rot="16200000">
            <a:off x="-173288" y="1822742"/>
            <a:ext cx="1267326" cy="7640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Textfeld 96"/>
          <p:cNvSpPr txBox="1"/>
          <p:nvPr/>
        </p:nvSpPr>
        <p:spPr>
          <a:xfrm rot="16200000">
            <a:off x="630277" y="1781473"/>
            <a:ext cx="1397000" cy="923330"/>
          </a:xfrm>
          <a:prstGeom prst="rect">
            <a:avLst/>
          </a:prstGeom>
          <a:noFill/>
        </p:spPr>
        <p:txBody>
          <a:bodyPr wrap="square" rtlCol="0">
            <a:spAutoFit/>
          </a:bodyPr>
          <a:lstStyle/>
          <a:p>
            <a:r>
              <a:rPr lang="cs-CZ" dirty="0"/>
              <a:t>Požadavek notifikované osoby</a:t>
            </a:r>
            <a:endParaRPr lang="de-DE" dirty="0"/>
          </a:p>
        </p:txBody>
      </p:sp>
    </p:spTree>
    <p:extLst>
      <p:ext uri="{BB962C8B-B14F-4D97-AF65-F5344CB8AC3E}">
        <p14:creationId xmlns:p14="http://schemas.microsoft.com/office/powerpoint/2010/main" val="229017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fade">
                                      <p:cBhvr>
                                        <p:cTn id="28" dur="500"/>
                                        <p:tgtEl>
                                          <p:spTgt spid="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fade">
                                      <p:cBhvr>
                                        <p:cTn id="40" dur="500"/>
                                        <p:tgtEl>
                                          <p:spTgt spid="3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500"/>
                                        <p:tgtEl>
                                          <p:spTgt spid="33"/>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500"/>
                                        <p:tgtEl>
                                          <p:spTgt spid="3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fade">
                                      <p:cBhvr>
                                        <p:cTn id="55" dur="500"/>
                                        <p:tgtEl>
                                          <p:spTgt spid="36"/>
                                        </p:tgtEl>
                                      </p:cBhvr>
                                    </p:animEffect>
                                  </p:childTnLst>
                                </p:cTn>
                              </p:par>
                              <p:par>
                                <p:cTn id="56" presetID="10" presetClass="entr" presetSubtype="0" fill="hold" nodeType="withEffect">
                                  <p:stCondLst>
                                    <p:cond delay="0"/>
                                  </p:stCondLst>
                                  <p:childTnLst>
                                    <p:set>
                                      <p:cBhvr>
                                        <p:cTn id="57" dur="1" fill="hold">
                                          <p:stCondLst>
                                            <p:cond delay="0"/>
                                          </p:stCondLst>
                                        </p:cTn>
                                        <p:tgtEl>
                                          <p:spTgt spid="6176"/>
                                        </p:tgtEl>
                                        <p:attrNameLst>
                                          <p:attrName>style.visibility</p:attrName>
                                        </p:attrNameLst>
                                      </p:cBhvr>
                                      <p:to>
                                        <p:strVal val="visible"/>
                                      </p:to>
                                    </p:set>
                                    <p:animEffect transition="in" filter="fade">
                                      <p:cBhvr>
                                        <p:cTn id="58" dur="500"/>
                                        <p:tgtEl>
                                          <p:spTgt spid="6176"/>
                                        </p:tgtEl>
                                      </p:cBhvr>
                                    </p:animEffect>
                                  </p:childTnLst>
                                </p:cTn>
                              </p:par>
                              <p:par>
                                <p:cTn id="59" presetID="10" presetClass="entr" presetSubtype="0" fill="hold" nodeType="withEffect">
                                  <p:stCondLst>
                                    <p:cond delay="0"/>
                                  </p:stCondLst>
                                  <p:childTnLst>
                                    <p:set>
                                      <p:cBhvr>
                                        <p:cTn id="60" dur="1" fill="hold">
                                          <p:stCondLst>
                                            <p:cond delay="0"/>
                                          </p:stCondLst>
                                        </p:cTn>
                                        <p:tgtEl>
                                          <p:spTgt spid="6177"/>
                                        </p:tgtEl>
                                        <p:attrNameLst>
                                          <p:attrName>style.visibility</p:attrName>
                                        </p:attrNameLst>
                                      </p:cBhvr>
                                      <p:to>
                                        <p:strVal val="visible"/>
                                      </p:to>
                                    </p:set>
                                    <p:animEffect transition="in" filter="fade">
                                      <p:cBhvr>
                                        <p:cTn id="61" dur="500"/>
                                        <p:tgtEl>
                                          <p:spTgt spid="6177"/>
                                        </p:tgtEl>
                                      </p:cBhvr>
                                    </p:animEffect>
                                  </p:childTnLst>
                                </p:cTn>
                              </p:par>
                              <p:par>
                                <p:cTn id="62" presetID="10" presetClass="entr" presetSubtype="0" fill="hold" nodeType="withEffect">
                                  <p:stCondLst>
                                    <p:cond delay="0"/>
                                  </p:stCondLst>
                                  <p:childTnLst>
                                    <p:set>
                                      <p:cBhvr>
                                        <p:cTn id="63" dur="1" fill="hold">
                                          <p:stCondLst>
                                            <p:cond delay="0"/>
                                          </p:stCondLst>
                                        </p:cTn>
                                        <p:tgtEl>
                                          <p:spTgt spid="6178"/>
                                        </p:tgtEl>
                                        <p:attrNameLst>
                                          <p:attrName>style.visibility</p:attrName>
                                        </p:attrNameLst>
                                      </p:cBhvr>
                                      <p:to>
                                        <p:strVal val="visible"/>
                                      </p:to>
                                    </p:set>
                                    <p:animEffect transition="in" filter="fade">
                                      <p:cBhvr>
                                        <p:cTn id="64" dur="500"/>
                                        <p:tgtEl>
                                          <p:spTgt spid="6178"/>
                                        </p:tgtEl>
                                      </p:cBhvr>
                                    </p:animEffect>
                                  </p:childTnLst>
                                </p:cTn>
                              </p:par>
                              <p:par>
                                <p:cTn id="65" presetID="10" presetClass="entr" presetSubtype="0" fill="hold" nodeType="withEffect">
                                  <p:stCondLst>
                                    <p:cond delay="0"/>
                                  </p:stCondLst>
                                  <p:childTnLst>
                                    <p:set>
                                      <p:cBhvr>
                                        <p:cTn id="66" dur="1" fill="hold">
                                          <p:stCondLst>
                                            <p:cond delay="0"/>
                                          </p:stCondLst>
                                        </p:cTn>
                                        <p:tgtEl>
                                          <p:spTgt spid="6179"/>
                                        </p:tgtEl>
                                        <p:attrNameLst>
                                          <p:attrName>style.visibility</p:attrName>
                                        </p:attrNameLst>
                                      </p:cBhvr>
                                      <p:to>
                                        <p:strVal val="visible"/>
                                      </p:to>
                                    </p:set>
                                    <p:animEffect transition="in" filter="fade">
                                      <p:cBhvr>
                                        <p:cTn id="67" dur="500"/>
                                        <p:tgtEl>
                                          <p:spTgt spid="6179"/>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500"/>
                                        <p:tgtEl>
                                          <p:spTgt spid="3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animEffect transition="in" filter="fade">
                                      <p:cBhvr>
                                        <p:cTn id="73" dur="500"/>
                                        <p:tgtEl>
                                          <p:spTgt spid="40"/>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fade">
                                      <p:cBhvr>
                                        <p:cTn id="76" dur="500"/>
                                        <p:tgtEl>
                                          <p:spTgt spid="4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fade">
                                      <p:cBhvr>
                                        <p:cTn id="79" dur="500"/>
                                        <p:tgtEl>
                                          <p:spTgt spid="4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43"/>
                                        </p:tgtEl>
                                        <p:attrNameLst>
                                          <p:attrName>style.visibility</p:attrName>
                                        </p:attrNameLst>
                                      </p:cBhvr>
                                      <p:to>
                                        <p:strVal val="visible"/>
                                      </p:to>
                                    </p:set>
                                    <p:animEffect transition="in" filter="fade">
                                      <p:cBhvr>
                                        <p:cTn id="82" dur="500"/>
                                        <p:tgtEl>
                                          <p:spTgt spid="43"/>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44"/>
                                        </p:tgtEl>
                                        <p:attrNameLst>
                                          <p:attrName>style.visibility</p:attrName>
                                        </p:attrNameLst>
                                      </p:cBhvr>
                                      <p:to>
                                        <p:strVal val="visible"/>
                                      </p:to>
                                    </p:set>
                                    <p:animEffect transition="in" filter="fade">
                                      <p:cBhvr>
                                        <p:cTn id="85" dur="500"/>
                                        <p:tgtEl>
                                          <p:spTgt spid="44"/>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45"/>
                                        </p:tgtEl>
                                        <p:attrNameLst>
                                          <p:attrName>style.visibility</p:attrName>
                                        </p:attrNameLst>
                                      </p:cBhvr>
                                      <p:to>
                                        <p:strVal val="visible"/>
                                      </p:to>
                                    </p:set>
                                    <p:animEffect transition="in" filter="fade">
                                      <p:cBhvr>
                                        <p:cTn id="88" dur="500"/>
                                        <p:tgtEl>
                                          <p:spTgt spid="45"/>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fade">
                                      <p:cBhvr>
                                        <p:cTn id="91" dur="500"/>
                                        <p:tgtEl>
                                          <p:spTgt spid="46"/>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Effect transition="in" filter="fade">
                                      <p:cBhvr>
                                        <p:cTn id="94" dur="500"/>
                                        <p:tgtEl>
                                          <p:spTgt spid="47"/>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500"/>
                                        <p:tgtEl>
                                          <p:spTgt spid="48"/>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500"/>
                                        <p:tgtEl>
                                          <p:spTgt spid="49"/>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fade">
                                      <p:cBhvr>
                                        <p:cTn id="103" dur="500"/>
                                        <p:tgtEl>
                                          <p:spTgt spid="50"/>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51"/>
                                        </p:tgtEl>
                                        <p:attrNameLst>
                                          <p:attrName>style.visibility</p:attrName>
                                        </p:attrNameLst>
                                      </p:cBhvr>
                                      <p:to>
                                        <p:strVal val="visible"/>
                                      </p:to>
                                    </p:set>
                                    <p:animEffect transition="in" filter="fade">
                                      <p:cBhvr>
                                        <p:cTn id="106" dur="500"/>
                                        <p:tgtEl>
                                          <p:spTgt spid="51"/>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52"/>
                                        </p:tgtEl>
                                        <p:attrNameLst>
                                          <p:attrName>style.visibility</p:attrName>
                                        </p:attrNameLst>
                                      </p:cBhvr>
                                      <p:to>
                                        <p:strVal val="visible"/>
                                      </p:to>
                                    </p:set>
                                    <p:animEffect transition="in" filter="fade">
                                      <p:cBhvr>
                                        <p:cTn id="109" dur="500"/>
                                        <p:tgtEl>
                                          <p:spTgt spid="52"/>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500"/>
                                        <p:tgtEl>
                                          <p:spTgt spid="53"/>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fade">
                                      <p:cBhvr>
                                        <p:cTn id="115" dur="500"/>
                                        <p:tgtEl>
                                          <p:spTgt spid="54"/>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55"/>
                                        </p:tgtEl>
                                        <p:attrNameLst>
                                          <p:attrName>style.visibility</p:attrName>
                                        </p:attrNameLst>
                                      </p:cBhvr>
                                      <p:to>
                                        <p:strVal val="visible"/>
                                      </p:to>
                                    </p:set>
                                    <p:animEffect transition="in" filter="fade">
                                      <p:cBhvr>
                                        <p:cTn id="118" dur="500"/>
                                        <p:tgtEl>
                                          <p:spTgt spid="55"/>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56"/>
                                        </p:tgtEl>
                                        <p:attrNameLst>
                                          <p:attrName>style.visibility</p:attrName>
                                        </p:attrNameLst>
                                      </p:cBhvr>
                                      <p:to>
                                        <p:strVal val="visible"/>
                                      </p:to>
                                    </p:set>
                                    <p:animEffect transition="in" filter="fade">
                                      <p:cBhvr>
                                        <p:cTn id="121" dur="500"/>
                                        <p:tgtEl>
                                          <p:spTgt spid="56"/>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500"/>
                                        <p:tgtEl>
                                          <p:spTgt spid="57"/>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500"/>
                                        <p:tgtEl>
                                          <p:spTgt spid="58"/>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59"/>
                                        </p:tgtEl>
                                        <p:attrNameLst>
                                          <p:attrName>style.visibility</p:attrName>
                                        </p:attrNameLst>
                                      </p:cBhvr>
                                      <p:to>
                                        <p:strVal val="visible"/>
                                      </p:to>
                                    </p:set>
                                    <p:animEffect transition="in" filter="fade">
                                      <p:cBhvr>
                                        <p:cTn id="130" dur="500"/>
                                        <p:tgtEl>
                                          <p:spTgt spid="59"/>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Effect transition="in" filter="fade">
                                      <p:cBhvr>
                                        <p:cTn id="133" dur="500"/>
                                        <p:tgtEl>
                                          <p:spTgt spid="60"/>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61"/>
                                        </p:tgtEl>
                                        <p:attrNameLst>
                                          <p:attrName>style.visibility</p:attrName>
                                        </p:attrNameLst>
                                      </p:cBhvr>
                                      <p:to>
                                        <p:strVal val="visible"/>
                                      </p:to>
                                    </p:set>
                                    <p:animEffect transition="in" filter="fade">
                                      <p:cBhvr>
                                        <p:cTn id="136" dur="500"/>
                                        <p:tgtEl>
                                          <p:spTgt spid="61"/>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62"/>
                                        </p:tgtEl>
                                        <p:attrNameLst>
                                          <p:attrName>style.visibility</p:attrName>
                                        </p:attrNameLst>
                                      </p:cBhvr>
                                      <p:to>
                                        <p:strVal val="visible"/>
                                      </p:to>
                                    </p:set>
                                    <p:animEffect transition="in" filter="fade">
                                      <p:cBhvr>
                                        <p:cTn id="139" dur="500"/>
                                        <p:tgtEl>
                                          <p:spTgt spid="62"/>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63"/>
                                        </p:tgtEl>
                                        <p:attrNameLst>
                                          <p:attrName>style.visibility</p:attrName>
                                        </p:attrNameLst>
                                      </p:cBhvr>
                                      <p:to>
                                        <p:strVal val="visible"/>
                                      </p:to>
                                    </p:set>
                                    <p:animEffect transition="in" filter="fade">
                                      <p:cBhvr>
                                        <p:cTn id="142" dur="500"/>
                                        <p:tgtEl>
                                          <p:spTgt spid="63"/>
                                        </p:tgtEl>
                                      </p:cBhvr>
                                    </p:animEffect>
                                  </p:childTnLst>
                                </p:cTn>
                              </p:par>
                              <p:par>
                                <p:cTn id="143" presetID="10" presetClass="entr" presetSubtype="0" fill="hold" grpId="0" nodeType="withEffect">
                                  <p:stCondLst>
                                    <p:cond delay="0"/>
                                  </p:stCondLst>
                                  <p:childTnLst>
                                    <p:set>
                                      <p:cBhvr>
                                        <p:cTn id="144" dur="1" fill="hold">
                                          <p:stCondLst>
                                            <p:cond delay="0"/>
                                          </p:stCondLst>
                                        </p:cTn>
                                        <p:tgtEl>
                                          <p:spTgt spid="6144"/>
                                        </p:tgtEl>
                                        <p:attrNameLst>
                                          <p:attrName>style.visibility</p:attrName>
                                        </p:attrNameLst>
                                      </p:cBhvr>
                                      <p:to>
                                        <p:strVal val="visible"/>
                                      </p:to>
                                    </p:set>
                                    <p:animEffect transition="in" filter="fade">
                                      <p:cBhvr>
                                        <p:cTn id="145" dur="500"/>
                                        <p:tgtEl>
                                          <p:spTgt spid="6144"/>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6145"/>
                                        </p:tgtEl>
                                        <p:attrNameLst>
                                          <p:attrName>style.visibility</p:attrName>
                                        </p:attrNameLst>
                                      </p:cBhvr>
                                      <p:to>
                                        <p:strVal val="visible"/>
                                      </p:to>
                                    </p:set>
                                    <p:animEffect transition="in" filter="fade">
                                      <p:cBhvr>
                                        <p:cTn id="148" dur="500"/>
                                        <p:tgtEl>
                                          <p:spTgt spid="614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6146"/>
                                        </p:tgtEl>
                                        <p:attrNameLst>
                                          <p:attrName>style.visibility</p:attrName>
                                        </p:attrNameLst>
                                      </p:cBhvr>
                                      <p:to>
                                        <p:strVal val="visible"/>
                                      </p:to>
                                    </p:set>
                                    <p:animEffect transition="in" filter="fade">
                                      <p:cBhvr>
                                        <p:cTn id="151" dur="500"/>
                                        <p:tgtEl>
                                          <p:spTgt spid="6146"/>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6147"/>
                                        </p:tgtEl>
                                        <p:attrNameLst>
                                          <p:attrName>style.visibility</p:attrName>
                                        </p:attrNameLst>
                                      </p:cBhvr>
                                      <p:to>
                                        <p:strVal val="visible"/>
                                      </p:to>
                                    </p:set>
                                    <p:animEffect transition="in" filter="fade">
                                      <p:cBhvr>
                                        <p:cTn id="154" dur="500"/>
                                        <p:tgtEl>
                                          <p:spTgt spid="6147"/>
                                        </p:tgtEl>
                                      </p:cBhvr>
                                    </p:animEffect>
                                  </p:childTnLst>
                                </p:cTn>
                              </p:par>
                              <p:par>
                                <p:cTn id="155" presetID="10" presetClass="entr" presetSubtype="0" fill="hold" grpId="0" nodeType="withEffect">
                                  <p:stCondLst>
                                    <p:cond delay="0"/>
                                  </p:stCondLst>
                                  <p:childTnLst>
                                    <p:set>
                                      <p:cBhvr>
                                        <p:cTn id="156" dur="1" fill="hold">
                                          <p:stCondLst>
                                            <p:cond delay="0"/>
                                          </p:stCondLst>
                                        </p:cTn>
                                        <p:tgtEl>
                                          <p:spTgt spid="6148"/>
                                        </p:tgtEl>
                                        <p:attrNameLst>
                                          <p:attrName>style.visibility</p:attrName>
                                        </p:attrNameLst>
                                      </p:cBhvr>
                                      <p:to>
                                        <p:strVal val="visible"/>
                                      </p:to>
                                    </p:set>
                                    <p:animEffect transition="in" filter="fade">
                                      <p:cBhvr>
                                        <p:cTn id="157" dur="500"/>
                                        <p:tgtEl>
                                          <p:spTgt spid="6148"/>
                                        </p:tgtEl>
                                      </p:cBhvr>
                                    </p:animEffect>
                                  </p:childTnLst>
                                </p:cTn>
                              </p:par>
                              <p:par>
                                <p:cTn id="158" presetID="10" presetClass="entr" presetSubtype="0" fill="hold" grpId="0" nodeType="withEffect">
                                  <p:stCondLst>
                                    <p:cond delay="0"/>
                                  </p:stCondLst>
                                  <p:childTnLst>
                                    <p:set>
                                      <p:cBhvr>
                                        <p:cTn id="159" dur="1" fill="hold">
                                          <p:stCondLst>
                                            <p:cond delay="0"/>
                                          </p:stCondLst>
                                        </p:cTn>
                                        <p:tgtEl>
                                          <p:spTgt spid="6149"/>
                                        </p:tgtEl>
                                        <p:attrNameLst>
                                          <p:attrName>style.visibility</p:attrName>
                                        </p:attrNameLst>
                                      </p:cBhvr>
                                      <p:to>
                                        <p:strVal val="visible"/>
                                      </p:to>
                                    </p:set>
                                    <p:animEffect transition="in" filter="fade">
                                      <p:cBhvr>
                                        <p:cTn id="160" dur="500"/>
                                        <p:tgtEl>
                                          <p:spTgt spid="6149"/>
                                        </p:tgtEl>
                                      </p:cBhvr>
                                    </p:animEffect>
                                  </p:childTnLst>
                                </p:cTn>
                              </p:par>
                              <p:par>
                                <p:cTn id="161" presetID="10" presetClass="entr" presetSubtype="0" fill="hold" grpId="0" nodeType="withEffect">
                                  <p:stCondLst>
                                    <p:cond delay="0"/>
                                  </p:stCondLst>
                                  <p:childTnLst>
                                    <p:set>
                                      <p:cBhvr>
                                        <p:cTn id="162" dur="1" fill="hold">
                                          <p:stCondLst>
                                            <p:cond delay="0"/>
                                          </p:stCondLst>
                                        </p:cTn>
                                        <p:tgtEl>
                                          <p:spTgt spid="6150"/>
                                        </p:tgtEl>
                                        <p:attrNameLst>
                                          <p:attrName>style.visibility</p:attrName>
                                        </p:attrNameLst>
                                      </p:cBhvr>
                                      <p:to>
                                        <p:strVal val="visible"/>
                                      </p:to>
                                    </p:set>
                                    <p:animEffect transition="in" filter="fade">
                                      <p:cBhvr>
                                        <p:cTn id="163" dur="500"/>
                                        <p:tgtEl>
                                          <p:spTgt spid="6150"/>
                                        </p:tgtEl>
                                      </p:cBhvr>
                                    </p:animEffect>
                                  </p:childTnLst>
                                </p:cTn>
                              </p:par>
                              <p:par>
                                <p:cTn id="164" presetID="10" presetClass="entr" presetSubtype="0" fill="hold" grpId="0" nodeType="withEffect">
                                  <p:stCondLst>
                                    <p:cond delay="0"/>
                                  </p:stCondLst>
                                  <p:childTnLst>
                                    <p:set>
                                      <p:cBhvr>
                                        <p:cTn id="165" dur="1" fill="hold">
                                          <p:stCondLst>
                                            <p:cond delay="0"/>
                                          </p:stCondLst>
                                        </p:cTn>
                                        <p:tgtEl>
                                          <p:spTgt spid="6151"/>
                                        </p:tgtEl>
                                        <p:attrNameLst>
                                          <p:attrName>style.visibility</p:attrName>
                                        </p:attrNameLst>
                                      </p:cBhvr>
                                      <p:to>
                                        <p:strVal val="visible"/>
                                      </p:to>
                                    </p:set>
                                    <p:animEffect transition="in" filter="fade">
                                      <p:cBhvr>
                                        <p:cTn id="166" dur="500"/>
                                        <p:tgtEl>
                                          <p:spTgt spid="6151"/>
                                        </p:tgtEl>
                                      </p:cBhvr>
                                    </p:animEffect>
                                  </p:childTnLst>
                                </p:cTn>
                              </p:par>
                              <p:par>
                                <p:cTn id="167" presetID="10" presetClass="entr" presetSubtype="0" fill="hold" grpId="0" nodeType="withEffect">
                                  <p:stCondLst>
                                    <p:cond delay="0"/>
                                  </p:stCondLst>
                                  <p:childTnLst>
                                    <p:set>
                                      <p:cBhvr>
                                        <p:cTn id="168" dur="1" fill="hold">
                                          <p:stCondLst>
                                            <p:cond delay="0"/>
                                          </p:stCondLst>
                                        </p:cTn>
                                        <p:tgtEl>
                                          <p:spTgt spid="6152"/>
                                        </p:tgtEl>
                                        <p:attrNameLst>
                                          <p:attrName>style.visibility</p:attrName>
                                        </p:attrNameLst>
                                      </p:cBhvr>
                                      <p:to>
                                        <p:strVal val="visible"/>
                                      </p:to>
                                    </p:set>
                                    <p:animEffect transition="in" filter="fade">
                                      <p:cBhvr>
                                        <p:cTn id="169" dur="500"/>
                                        <p:tgtEl>
                                          <p:spTgt spid="6152"/>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6153"/>
                                        </p:tgtEl>
                                        <p:attrNameLst>
                                          <p:attrName>style.visibility</p:attrName>
                                        </p:attrNameLst>
                                      </p:cBhvr>
                                      <p:to>
                                        <p:strVal val="visible"/>
                                      </p:to>
                                    </p:set>
                                    <p:animEffect transition="in" filter="fade">
                                      <p:cBhvr>
                                        <p:cTn id="172" dur="500"/>
                                        <p:tgtEl>
                                          <p:spTgt spid="6153"/>
                                        </p:tgtEl>
                                      </p:cBhvr>
                                    </p:animEffect>
                                  </p:childTnLst>
                                </p:cTn>
                              </p:par>
                              <p:par>
                                <p:cTn id="173" presetID="10" presetClass="entr" presetSubtype="0" fill="hold" grpId="0" nodeType="withEffect">
                                  <p:stCondLst>
                                    <p:cond delay="0"/>
                                  </p:stCondLst>
                                  <p:childTnLst>
                                    <p:set>
                                      <p:cBhvr>
                                        <p:cTn id="174" dur="1" fill="hold">
                                          <p:stCondLst>
                                            <p:cond delay="0"/>
                                          </p:stCondLst>
                                        </p:cTn>
                                        <p:tgtEl>
                                          <p:spTgt spid="6154"/>
                                        </p:tgtEl>
                                        <p:attrNameLst>
                                          <p:attrName>style.visibility</p:attrName>
                                        </p:attrNameLst>
                                      </p:cBhvr>
                                      <p:to>
                                        <p:strVal val="visible"/>
                                      </p:to>
                                    </p:set>
                                    <p:animEffect transition="in" filter="fade">
                                      <p:cBhvr>
                                        <p:cTn id="175" dur="500"/>
                                        <p:tgtEl>
                                          <p:spTgt spid="6154"/>
                                        </p:tgtEl>
                                      </p:cBhvr>
                                    </p:animEffect>
                                  </p:childTnLst>
                                </p:cTn>
                              </p:par>
                              <p:par>
                                <p:cTn id="176" presetID="10" presetClass="entr" presetSubtype="0" fill="hold" grpId="0" nodeType="withEffect">
                                  <p:stCondLst>
                                    <p:cond delay="0"/>
                                  </p:stCondLst>
                                  <p:childTnLst>
                                    <p:set>
                                      <p:cBhvr>
                                        <p:cTn id="177" dur="1" fill="hold">
                                          <p:stCondLst>
                                            <p:cond delay="0"/>
                                          </p:stCondLst>
                                        </p:cTn>
                                        <p:tgtEl>
                                          <p:spTgt spid="6155"/>
                                        </p:tgtEl>
                                        <p:attrNameLst>
                                          <p:attrName>style.visibility</p:attrName>
                                        </p:attrNameLst>
                                      </p:cBhvr>
                                      <p:to>
                                        <p:strVal val="visible"/>
                                      </p:to>
                                    </p:set>
                                    <p:animEffect transition="in" filter="fade">
                                      <p:cBhvr>
                                        <p:cTn id="178" dur="500"/>
                                        <p:tgtEl>
                                          <p:spTgt spid="6155"/>
                                        </p:tgtEl>
                                      </p:cBhvr>
                                    </p:animEffect>
                                  </p:childTnLst>
                                </p:cTn>
                              </p:par>
                              <p:par>
                                <p:cTn id="179" presetID="10" presetClass="entr" presetSubtype="0" fill="hold" grpId="0" nodeType="withEffect">
                                  <p:stCondLst>
                                    <p:cond delay="0"/>
                                  </p:stCondLst>
                                  <p:childTnLst>
                                    <p:set>
                                      <p:cBhvr>
                                        <p:cTn id="180" dur="1" fill="hold">
                                          <p:stCondLst>
                                            <p:cond delay="0"/>
                                          </p:stCondLst>
                                        </p:cTn>
                                        <p:tgtEl>
                                          <p:spTgt spid="6156"/>
                                        </p:tgtEl>
                                        <p:attrNameLst>
                                          <p:attrName>style.visibility</p:attrName>
                                        </p:attrNameLst>
                                      </p:cBhvr>
                                      <p:to>
                                        <p:strVal val="visible"/>
                                      </p:to>
                                    </p:set>
                                    <p:animEffect transition="in" filter="fade">
                                      <p:cBhvr>
                                        <p:cTn id="181" dur="500"/>
                                        <p:tgtEl>
                                          <p:spTgt spid="6156"/>
                                        </p:tgtEl>
                                      </p:cBhvr>
                                    </p:animEffect>
                                  </p:childTnLst>
                                </p:cTn>
                              </p:par>
                              <p:par>
                                <p:cTn id="182" presetID="10" presetClass="entr" presetSubtype="0" fill="hold" grpId="0" nodeType="withEffect">
                                  <p:stCondLst>
                                    <p:cond delay="0"/>
                                  </p:stCondLst>
                                  <p:childTnLst>
                                    <p:set>
                                      <p:cBhvr>
                                        <p:cTn id="183" dur="1" fill="hold">
                                          <p:stCondLst>
                                            <p:cond delay="0"/>
                                          </p:stCondLst>
                                        </p:cTn>
                                        <p:tgtEl>
                                          <p:spTgt spid="6157"/>
                                        </p:tgtEl>
                                        <p:attrNameLst>
                                          <p:attrName>style.visibility</p:attrName>
                                        </p:attrNameLst>
                                      </p:cBhvr>
                                      <p:to>
                                        <p:strVal val="visible"/>
                                      </p:to>
                                    </p:set>
                                    <p:animEffect transition="in" filter="fade">
                                      <p:cBhvr>
                                        <p:cTn id="184" dur="500"/>
                                        <p:tgtEl>
                                          <p:spTgt spid="6157"/>
                                        </p:tgtEl>
                                      </p:cBhvr>
                                    </p:animEffect>
                                  </p:childTnLst>
                                </p:cTn>
                              </p:par>
                              <p:par>
                                <p:cTn id="185" presetID="10" presetClass="entr" presetSubtype="0" fill="hold" grpId="0" nodeType="withEffect">
                                  <p:stCondLst>
                                    <p:cond delay="0"/>
                                  </p:stCondLst>
                                  <p:childTnLst>
                                    <p:set>
                                      <p:cBhvr>
                                        <p:cTn id="186" dur="1" fill="hold">
                                          <p:stCondLst>
                                            <p:cond delay="0"/>
                                          </p:stCondLst>
                                        </p:cTn>
                                        <p:tgtEl>
                                          <p:spTgt spid="6158"/>
                                        </p:tgtEl>
                                        <p:attrNameLst>
                                          <p:attrName>style.visibility</p:attrName>
                                        </p:attrNameLst>
                                      </p:cBhvr>
                                      <p:to>
                                        <p:strVal val="visible"/>
                                      </p:to>
                                    </p:set>
                                    <p:animEffect transition="in" filter="fade">
                                      <p:cBhvr>
                                        <p:cTn id="187" dur="500"/>
                                        <p:tgtEl>
                                          <p:spTgt spid="6158"/>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6159"/>
                                        </p:tgtEl>
                                        <p:attrNameLst>
                                          <p:attrName>style.visibility</p:attrName>
                                        </p:attrNameLst>
                                      </p:cBhvr>
                                      <p:to>
                                        <p:strVal val="visible"/>
                                      </p:to>
                                    </p:set>
                                    <p:animEffect transition="in" filter="fade">
                                      <p:cBhvr>
                                        <p:cTn id="190" dur="500"/>
                                        <p:tgtEl>
                                          <p:spTgt spid="6159"/>
                                        </p:tgtEl>
                                      </p:cBhvr>
                                    </p:animEffect>
                                  </p:childTnLst>
                                </p:cTn>
                              </p:par>
                              <p:par>
                                <p:cTn id="191" presetID="10" presetClass="entr" presetSubtype="0" fill="hold" grpId="0" nodeType="withEffect">
                                  <p:stCondLst>
                                    <p:cond delay="0"/>
                                  </p:stCondLst>
                                  <p:childTnLst>
                                    <p:set>
                                      <p:cBhvr>
                                        <p:cTn id="192" dur="1" fill="hold">
                                          <p:stCondLst>
                                            <p:cond delay="0"/>
                                          </p:stCondLst>
                                        </p:cTn>
                                        <p:tgtEl>
                                          <p:spTgt spid="6160"/>
                                        </p:tgtEl>
                                        <p:attrNameLst>
                                          <p:attrName>style.visibility</p:attrName>
                                        </p:attrNameLst>
                                      </p:cBhvr>
                                      <p:to>
                                        <p:strVal val="visible"/>
                                      </p:to>
                                    </p:set>
                                    <p:animEffect transition="in" filter="fade">
                                      <p:cBhvr>
                                        <p:cTn id="193" dur="500"/>
                                        <p:tgtEl>
                                          <p:spTgt spid="6160"/>
                                        </p:tgtEl>
                                      </p:cBhvr>
                                    </p:animEffect>
                                  </p:childTnLst>
                                </p:cTn>
                              </p:par>
                              <p:par>
                                <p:cTn id="194" presetID="10" presetClass="entr" presetSubtype="0" fill="hold" grpId="0" nodeType="withEffect">
                                  <p:stCondLst>
                                    <p:cond delay="0"/>
                                  </p:stCondLst>
                                  <p:childTnLst>
                                    <p:set>
                                      <p:cBhvr>
                                        <p:cTn id="195" dur="1" fill="hold">
                                          <p:stCondLst>
                                            <p:cond delay="0"/>
                                          </p:stCondLst>
                                        </p:cTn>
                                        <p:tgtEl>
                                          <p:spTgt spid="6161"/>
                                        </p:tgtEl>
                                        <p:attrNameLst>
                                          <p:attrName>style.visibility</p:attrName>
                                        </p:attrNameLst>
                                      </p:cBhvr>
                                      <p:to>
                                        <p:strVal val="visible"/>
                                      </p:to>
                                    </p:set>
                                    <p:animEffect transition="in" filter="fade">
                                      <p:cBhvr>
                                        <p:cTn id="196" dur="500"/>
                                        <p:tgtEl>
                                          <p:spTgt spid="6161"/>
                                        </p:tgtEl>
                                      </p:cBhvr>
                                    </p:animEffect>
                                  </p:childTnLst>
                                </p:cTn>
                              </p:par>
                              <p:par>
                                <p:cTn id="197" presetID="10" presetClass="entr" presetSubtype="0" fill="hold" grpId="0" nodeType="withEffect">
                                  <p:stCondLst>
                                    <p:cond delay="0"/>
                                  </p:stCondLst>
                                  <p:childTnLst>
                                    <p:set>
                                      <p:cBhvr>
                                        <p:cTn id="198" dur="1" fill="hold">
                                          <p:stCondLst>
                                            <p:cond delay="0"/>
                                          </p:stCondLst>
                                        </p:cTn>
                                        <p:tgtEl>
                                          <p:spTgt spid="6162"/>
                                        </p:tgtEl>
                                        <p:attrNameLst>
                                          <p:attrName>style.visibility</p:attrName>
                                        </p:attrNameLst>
                                      </p:cBhvr>
                                      <p:to>
                                        <p:strVal val="visible"/>
                                      </p:to>
                                    </p:set>
                                    <p:animEffect transition="in" filter="fade">
                                      <p:cBhvr>
                                        <p:cTn id="199" dur="500"/>
                                        <p:tgtEl>
                                          <p:spTgt spid="6162"/>
                                        </p:tgtEl>
                                      </p:cBhvr>
                                    </p:animEffect>
                                  </p:childTnLst>
                                </p:cTn>
                              </p:par>
                              <p:par>
                                <p:cTn id="200" presetID="10" presetClass="entr" presetSubtype="0" fill="hold" grpId="0" nodeType="withEffect">
                                  <p:stCondLst>
                                    <p:cond delay="0"/>
                                  </p:stCondLst>
                                  <p:childTnLst>
                                    <p:set>
                                      <p:cBhvr>
                                        <p:cTn id="201" dur="1" fill="hold">
                                          <p:stCondLst>
                                            <p:cond delay="0"/>
                                          </p:stCondLst>
                                        </p:cTn>
                                        <p:tgtEl>
                                          <p:spTgt spid="6171"/>
                                        </p:tgtEl>
                                        <p:attrNameLst>
                                          <p:attrName>style.visibility</p:attrName>
                                        </p:attrNameLst>
                                      </p:cBhvr>
                                      <p:to>
                                        <p:strVal val="visible"/>
                                      </p:to>
                                    </p:set>
                                    <p:animEffect transition="in" filter="fade">
                                      <p:cBhvr>
                                        <p:cTn id="202" dur="500"/>
                                        <p:tgtEl>
                                          <p:spTgt spid="6171"/>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6172"/>
                                        </p:tgtEl>
                                        <p:attrNameLst>
                                          <p:attrName>style.visibility</p:attrName>
                                        </p:attrNameLst>
                                      </p:cBhvr>
                                      <p:to>
                                        <p:strVal val="visible"/>
                                      </p:to>
                                    </p:set>
                                    <p:animEffect transition="in" filter="fade">
                                      <p:cBhvr>
                                        <p:cTn id="205" dur="500"/>
                                        <p:tgtEl>
                                          <p:spTgt spid="6172"/>
                                        </p:tgtEl>
                                      </p:cBhvr>
                                    </p:animEffect>
                                  </p:childTnLst>
                                </p:cTn>
                              </p:par>
                            </p:childTnLst>
                          </p:cTn>
                        </p:par>
                      </p:childTnLst>
                    </p:cTn>
                  </p:par>
                  <p:par>
                    <p:cTn id="206" fill="hold">
                      <p:stCondLst>
                        <p:cond delay="indefinite"/>
                      </p:stCondLst>
                      <p:childTnLst>
                        <p:par>
                          <p:cTn id="207" fill="hold">
                            <p:stCondLst>
                              <p:cond delay="0"/>
                            </p:stCondLst>
                            <p:childTnLst>
                              <p:par>
                                <p:cTn id="208" presetID="10" presetClass="entr" presetSubtype="0" fill="hold" nodeType="clickEffect">
                                  <p:stCondLst>
                                    <p:cond delay="0"/>
                                  </p:stCondLst>
                                  <p:childTnLst>
                                    <p:set>
                                      <p:cBhvr>
                                        <p:cTn id="209" dur="1" fill="hold">
                                          <p:stCondLst>
                                            <p:cond delay="0"/>
                                          </p:stCondLst>
                                        </p:cTn>
                                        <p:tgtEl>
                                          <p:spTgt spid="6174"/>
                                        </p:tgtEl>
                                        <p:attrNameLst>
                                          <p:attrName>style.visibility</p:attrName>
                                        </p:attrNameLst>
                                      </p:cBhvr>
                                      <p:to>
                                        <p:strVal val="visible"/>
                                      </p:to>
                                    </p:set>
                                    <p:animEffect transition="in" filter="fade">
                                      <p:cBhvr>
                                        <p:cTn id="210" dur="500"/>
                                        <p:tgtEl>
                                          <p:spTgt spid="6174"/>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6180"/>
                                        </p:tgtEl>
                                        <p:attrNameLst>
                                          <p:attrName>style.visibility</p:attrName>
                                        </p:attrNameLst>
                                      </p:cBhvr>
                                      <p:to>
                                        <p:strVal val="visible"/>
                                      </p:to>
                                    </p:set>
                                    <p:animEffect transition="in" filter="fade">
                                      <p:cBhvr>
                                        <p:cTn id="213" dur="500"/>
                                        <p:tgtEl>
                                          <p:spTgt spid="6180"/>
                                        </p:tgtEl>
                                      </p:cBhvr>
                                    </p:animEffect>
                                  </p:childTnLst>
                                </p:cTn>
                              </p:par>
                              <p:par>
                                <p:cTn id="214" presetID="10" presetClass="entr" presetSubtype="0" fill="hold" grpId="0" nodeType="withEffect">
                                  <p:stCondLst>
                                    <p:cond delay="0"/>
                                  </p:stCondLst>
                                  <p:childTnLst>
                                    <p:set>
                                      <p:cBhvr>
                                        <p:cTn id="215" dur="1" fill="hold">
                                          <p:stCondLst>
                                            <p:cond delay="0"/>
                                          </p:stCondLst>
                                        </p:cTn>
                                        <p:tgtEl>
                                          <p:spTgt spid="6175"/>
                                        </p:tgtEl>
                                        <p:attrNameLst>
                                          <p:attrName>style.visibility</p:attrName>
                                        </p:attrNameLst>
                                      </p:cBhvr>
                                      <p:to>
                                        <p:strVal val="visible"/>
                                      </p:to>
                                    </p:set>
                                    <p:animEffect transition="in" filter="fade">
                                      <p:cBhvr>
                                        <p:cTn id="216" dur="500"/>
                                        <p:tgtEl>
                                          <p:spTgt spid="6175"/>
                                        </p:tgtEl>
                                      </p:cBhvr>
                                    </p:animEffect>
                                  </p:childTnLst>
                                </p:cTn>
                              </p:par>
                              <p:par>
                                <p:cTn id="217" presetID="10" presetClass="entr" presetSubtype="0" fill="hold" nodeType="withEffect">
                                  <p:stCondLst>
                                    <p:cond delay="0"/>
                                  </p:stCondLst>
                                  <p:childTnLst>
                                    <p:set>
                                      <p:cBhvr>
                                        <p:cTn id="218" dur="1" fill="hold">
                                          <p:stCondLst>
                                            <p:cond delay="0"/>
                                          </p:stCondLst>
                                        </p:cTn>
                                        <p:tgtEl>
                                          <p:spTgt spid="95"/>
                                        </p:tgtEl>
                                        <p:attrNameLst>
                                          <p:attrName>style.visibility</p:attrName>
                                        </p:attrNameLst>
                                      </p:cBhvr>
                                      <p:to>
                                        <p:strVal val="visible"/>
                                      </p:to>
                                    </p:set>
                                    <p:animEffect transition="in" filter="fade">
                                      <p:cBhvr>
                                        <p:cTn id="219" dur="500"/>
                                        <p:tgtEl>
                                          <p:spTgt spid="95"/>
                                        </p:tgtEl>
                                      </p:cBhvr>
                                    </p:animEffect>
                                  </p:childTnLst>
                                </p:cTn>
                              </p:par>
                              <p:par>
                                <p:cTn id="220" presetID="10" presetClass="entr" presetSubtype="0" fill="hold" grpId="0" nodeType="withEffect">
                                  <p:stCondLst>
                                    <p:cond delay="0"/>
                                  </p:stCondLst>
                                  <p:childTnLst>
                                    <p:set>
                                      <p:cBhvr>
                                        <p:cTn id="221" dur="1" fill="hold">
                                          <p:stCondLst>
                                            <p:cond delay="0"/>
                                          </p:stCondLst>
                                        </p:cTn>
                                        <p:tgtEl>
                                          <p:spTgt spid="97"/>
                                        </p:tgtEl>
                                        <p:attrNameLst>
                                          <p:attrName>style.visibility</p:attrName>
                                        </p:attrNameLst>
                                      </p:cBhvr>
                                      <p:to>
                                        <p:strVal val="visible"/>
                                      </p:to>
                                    </p:set>
                                    <p:animEffect transition="in" filter="fade">
                                      <p:cBhvr>
                                        <p:cTn id="222" dur="500"/>
                                        <p:tgtEl>
                                          <p:spTgt spid="97"/>
                                        </p:tgtEl>
                                      </p:cBhvr>
                                    </p:animEffect>
                                  </p:childTnLst>
                                </p:cTn>
                              </p:par>
                              <p:par>
                                <p:cTn id="223" presetID="10" presetClass="entr" presetSubtype="0" fill="hold" grpId="0" nodeType="withEffect">
                                  <p:stCondLst>
                                    <p:cond delay="0"/>
                                  </p:stCondLst>
                                  <p:childTnLst>
                                    <p:set>
                                      <p:cBhvr>
                                        <p:cTn id="224" dur="1" fill="hold">
                                          <p:stCondLst>
                                            <p:cond delay="0"/>
                                          </p:stCondLst>
                                        </p:cTn>
                                        <p:tgtEl>
                                          <p:spTgt spid="96"/>
                                        </p:tgtEl>
                                        <p:attrNameLst>
                                          <p:attrName>style.visibility</p:attrName>
                                        </p:attrNameLst>
                                      </p:cBhvr>
                                      <p:to>
                                        <p:strVal val="visible"/>
                                      </p:to>
                                    </p:set>
                                    <p:animEffect transition="in" filter="fade">
                                      <p:cBhvr>
                                        <p:cTn id="225"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7" grpId="0" animBg="1"/>
      <p:bldP spid="24" grpId="0" animBg="1"/>
      <p:bldP spid="25" grpId="0" animBg="1"/>
      <p:bldP spid="26" grpId="0"/>
      <p:bldP spid="27" grpId="0" animBg="1"/>
      <p:bldP spid="28" grpId="0"/>
      <p:bldP spid="29" grpId="0"/>
      <p:bldP spid="30" grpId="0" animBg="1"/>
      <p:bldP spid="31" grpId="0"/>
      <p:bldP spid="32" grpId="0" animBg="1"/>
      <p:bldP spid="33" grpId="0"/>
      <p:bldP spid="34" grpId="0"/>
      <p:bldP spid="35" grpId="0"/>
      <p:bldP spid="36" grpId="0"/>
      <p:bldP spid="39" grpId="0"/>
      <p:bldP spid="40" grpId="0"/>
      <p:bldP spid="41" grpId="0"/>
      <p:bldP spid="42" grpId="0"/>
      <p:bldP spid="43" grpId="0"/>
      <p:bldP spid="44" grpId="0"/>
      <p:bldP spid="45" grpId="0"/>
      <p:bldP spid="46" grpId="0"/>
      <p:bldP spid="47" grpId="0"/>
      <p:bldP spid="48" grpId="0"/>
      <p:bldP spid="49" grpId="0" animBg="1"/>
      <p:bldP spid="50" grpId="0" animBg="1"/>
      <p:bldP spid="51" grpId="0" animBg="1"/>
      <p:bldP spid="52" grpId="0"/>
      <p:bldP spid="53" grpId="0"/>
      <p:bldP spid="54" grpId="0"/>
      <p:bldP spid="55" grpId="0"/>
      <p:bldP spid="56" grpId="0"/>
      <p:bldP spid="57" grpId="0"/>
      <p:bldP spid="58" grpId="0"/>
      <p:bldP spid="59" grpId="0"/>
      <p:bldP spid="60" grpId="0"/>
      <p:bldP spid="61" grpId="0"/>
      <p:bldP spid="62" grpId="0"/>
      <p:bldP spid="63" grpId="0"/>
      <p:bldP spid="6144" grpId="0"/>
      <p:bldP spid="6145" grpId="0"/>
      <p:bldP spid="6146" grpId="0"/>
      <p:bldP spid="6147" grpId="0"/>
      <p:bldP spid="6148" grpId="0"/>
      <p:bldP spid="6149" grpId="0"/>
      <p:bldP spid="6150" grpId="0"/>
      <p:bldP spid="6151" grpId="0"/>
      <p:bldP spid="6152" grpId="0"/>
      <p:bldP spid="6153" grpId="0"/>
      <p:bldP spid="6154" grpId="0"/>
      <p:bldP spid="6155" grpId="0"/>
      <p:bldP spid="6156" grpId="0"/>
      <p:bldP spid="6157" grpId="0"/>
      <p:bldP spid="6158" grpId="0"/>
      <p:bldP spid="6159" grpId="0"/>
      <p:bldP spid="6160" grpId="0" animBg="1"/>
      <p:bldP spid="6161" grpId="0" animBg="1"/>
      <p:bldP spid="6162" grpId="0" animBg="1"/>
      <p:bldP spid="6171" grpId="0" animBg="1"/>
      <p:bldP spid="6172" grpId="0"/>
      <p:bldP spid="6175" grpId="0" animBg="1"/>
      <p:bldP spid="6180" grpId="0"/>
      <p:bldP spid="96" grpId="0" animBg="1"/>
      <p:bldP spid="9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344336" y="430202"/>
            <a:ext cx="8613961" cy="461665"/>
          </a:xfrm>
          <a:prstGeom prst="rect">
            <a:avLst/>
          </a:prstGeom>
          <a:noFill/>
        </p:spPr>
        <p:txBody>
          <a:bodyPr wrap="none" rtlCol="0">
            <a:spAutoFit/>
          </a:bodyPr>
          <a:lstStyle/>
          <a:p>
            <a:r>
              <a:rPr lang="en-US" sz="2400" b="1" dirty="0"/>
              <a:t>IVDR  </a:t>
            </a:r>
            <a:r>
              <a:rPr lang="cs-CZ" sz="2400" b="1" dirty="0"/>
              <a:t>zahrnuje také </a:t>
            </a:r>
            <a:r>
              <a:rPr lang="en-US" sz="2400" b="1" dirty="0"/>
              <a:t>´in house´ - “laboratory developed tests” (LDT)</a:t>
            </a:r>
          </a:p>
        </p:txBody>
      </p:sp>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 name="Textfeld 1"/>
          <p:cNvSpPr txBox="1"/>
          <p:nvPr/>
        </p:nvSpPr>
        <p:spPr>
          <a:xfrm>
            <a:off x="1315452" y="1195141"/>
            <a:ext cx="9773461" cy="3416320"/>
          </a:xfrm>
          <a:prstGeom prst="rect">
            <a:avLst/>
          </a:prstGeom>
          <a:noFill/>
        </p:spPr>
        <p:txBody>
          <a:bodyPr wrap="square" rtlCol="0">
            <a:spAutoFit/>
          </a:bodyPr>
          <a:lstStyle/>
          <a:p>
            <a:r>
              <a:rPr lang="cs-CZ" sz="2400" b="1" dirty="0"/>
              <a:t>Použití</a:t>
            </a:r>
            <a:r>
              <a:rPr lang="en-US" sz="2400" b="1" dirty="0"/>
              <a:t> ´in house´ - </a:t>
            </a:r>
            <a:r>
              <a:rPr lang="cs-CZ" sz="2400" b="1" dirty="0"/>
              <a:t>LDT je</a:t>
            </a:r>
            <a:r>
              <a:rPr lang="en-US" sz="2400" dirty="0"/>
              <a:t> </a:t>
            </a:r>
            <a:r>
              <a:rPr lang="en-US" sz="2400" b="1" dirty="0" err="1"/>
              <a:t>možné</a:t>
            </a:r>
            <a:br>
              <a:rPr lang="en-US" sz="2400" dirty="0"/>
            </a:br>
            <a:r>
              <a:rPr lang="cs-CZ" sz="2400" dirty="0"/>
              <a:t>....</a:t>
            </a:r>
            <a:r>
              <a:rPr lang="en-US" sz="2400" dirty="0" err="1"/>
              <a:t>použití</a:t>
            </a:r>
            <a:r>
              <a:rPr lang="en-US" sz="2400" dirty="0"/>
              <a:t> RUO</a:t>
            </a:r>
            <a:r>
              <a:rPr lang="cs-CZ" sz="2400" dirty="0"/>
              <a:t> reagencií</a:t>
            </a:r>
            <a:r>
              <a:rPr lang="en-US" sz="2400" dirty="0"/>
              <a:t> v FC</a:t>
            </a:r>
            <a:r>
              <a:rPr lang="cs-CZ" sz="2400" dirty="0"/>
              <a:t>,</a:t>
            </a:r>
            <a:r>
              <a:rPr lang="en-US" sz="2400" dirty="0"/>
              <a:t> </a:t>
            </a:r>
            <a:r>
              <a:rPr lang="en-US" sz="2400" dirty="0" err="1"/>
              <a:t>použití</a:t>
            </a:r>
            <a:r>
              <a:rPr lang="en-US" sz="2400" dirty="0"/>
              <a:t> </a:t>
            </a:r>
            <a:r>
              <a:rPr lang="en-US" sz="2400" dirty="0" err="1"/>
              <a:t>softwaru</a:t>
            </a:r>
            <a:r>
              <a:rPr lang="en-US" sz="2400" dirty="0"/>
              <a:t>, </a:t>
            </a:r>
            <a:r>
              <a:rPr lang="en-US" sz="2400" dirty="0" err="1"/>
              <a:t>který</a:t>
            </a:r>
            <a:r>
              <a:rPr lang="en-US" sz="2400" dirty="0"/>
              <a:t> </a:t>
            </a:r>
            <a:r>
              <a:rPr lang="en-US" sz="2400" dirty="0" err="1"/>
              <a:t>není</a:t>
            </a:r>
            <a:r>
              <a:rPr lang="en-US" sz="2400" dirty="0"/>
              <a:t> </a:t>
            </a:r>
            <a:r>
              <a:rPr lang="cs-CZ" sz="2400" dirty="0"/>
              <a:t>deklarován jako </a:t>
            </a:r>
            <a:r>
              <a:rPr lang="en-US" sz="2400" dirty="0"/>
              <a:t> IVD</a:t>
            </a:r>
            <a:br>
              <a:rPr lang="en-US" sz="2400" dirty="0"/>
            </a:br>
            <a:r>
              <a:rPr lang="cs-CZ" sz="2400" dirty="0"/>
              <a:t>...</a:t>
            </a:r>
            <a:r>
              <a:rPr lang="en-US" sz="2400" dirty="0" err="1"/>
              <a:t>Výroba</a:t>
            </a:r>
            <a:r>
              <a:rPr lang="en-US" sz="2400" dirty="0"/>
              <a:t> a </a:t>
            </a:r>
            <a:r>
              <a:rPr lang="en-US" sz="2400" dirty="0" err="1"/>
              <a:t>použití</a:t>
            </a:r>
            <a:r>
              <a:rPr lang="en-US" sz="2400" dirty="0"/>
              <a:t> v </a:t>
            </a:r>
            <a:r>
              <a:rPr lang="en-US" sz="2400" dirty="0" err="1"/>
              <a:t>rámci</a:t>
            </a:r>
            <a:r>
              <a:rPr lang="en-US" sz="2400" dirty="0"/>
              <a:t> </a:t>
            </a:r>
            <a:r>
              <a:rPr lang="en-US" sz="2400" dirty="0" err="1"/>
              <a:t>jednotného</a:t>
            </a:r>
            <a:r>
              <a:rPr lang="en-US" sz="2400" dirty="0"/>
              <a:t> </a:t>
            </a:r>
            <a:r>
              <a:rPr lang="en-US" sz="2400" dirty="0" err="1"/>
              <a:t>zdravotnického</a:t>
            </a:r>
            <a:r>
              <a:rPr lang="en-US" sz="2400" dirty="0"/>
              <a:t> </a:t>
            </a:r>
            <a:r>
              <a:rPr lang="en-US" sz="2400" dirty="0" err="1"/>
              <a:t>zařízení</a:t>
            </a:r>
            <a:r>
              <a:rPr lang="en-US" sz="2400" dirty="0"/>
              <a:t> EU ("</a:t>
            </a:r>
            <a:r>
              <a:rPr lang="en-US" sz="2400" dirty="0" err="1"/>
              <a:t>právnická</a:t>
            </a:r>
            <a:r>
              <a:rPr lang="en-US" sz="2400" dirty="0"/>
              <a:t> </a:t>
            </a:r>
            <a:r>
              <a:rPr lang="en-US" sz="2400" dirty="0" err="1"/>
              <a:t>osoba</a:t>
            </a:r>
            <a:r>
              <a:rPr lang="en-US" sz="2400" dirty="0"/>
              <a:t>")</a:t>
            </a:r>
            <a:br>
              <a:rPr lang="en-US" sz="2400" dirty="0"/>
            </a:br>
            <a:r>
              <a:rPr lang="cs-CZ" sz="2400" dirty="0"/>
              <a:t>...</a:t>
            </a:r>
            <a:r>
              <a:rPr lang="en-US" sz="2400" dirty="0" err="1"/>
              <a:t>Není</a:t>
            </a:r>
            <a:r>
              <a:rPr lang="en-US" sz="2400" dirty="0"/>
              <a:t> </a:t>
            </a:r>
            <a:r>
              <a:rPr lang="en-US" sz="2400" dirty="0" err="1"/>
              <a:t>vyráběn</a:t>
            </a:r>
            <a:r>
              <a:rPr lang="en-US" sz="2400" dirty="0"/>
              <a:t> v </a:t>
            </a:r>
            <a:r>
              <a:rPr lang="en-US" sz="2400" dirty="0" err="1"/>
              <a:t>průmyslovém</a:t>
            </a:r>
            <a:r>
              <a:rPr lang="en-US" sz="2400" dirty="0"/>
              <a:t> </a:t>
            </a:r>
            <a:r>
              <a:rPr lang="en-US" sz="2400" dirty="0" err="1"/>
              <a:t>měřítku</a:t>
            </a:r>
            <a:endParaRPr lang="cs-CZ" sz="2400" dirty="0"/>
          </a:p>
          <a:p>
            <a:br>
              <a:rPr lang="en-US" sz="2400" dirty="0"/>
            </a:br>
            <a:r>
              <a:rPr lang="cs-CZ" sz="2400" dirty="0"/>
              <a:t>...</a:t>
            </a:r>
            <a:r>
              <a:rPr lang="en-US" sz="2400" b="1" dirty="0" err="1">
                <a:solidFill>
                  <a:srgbClr val="FF0000"/>
                </a:solidFill>
              </a:rPr>
              <a:t>Za</a:t>
            </a:r>
            <a:r>
              <a:rPr lang="en-US" sz="2400" b="1" dirty="0">
                <a:solidFill>
                  <a:srgbClr val="FF0000"/>
                </a:solidFill>
              </a:rPr>
              <a:t> </a:t>
            </a:r>
            <a:r>
              <a:rPr lang="en-US" sz="2400" b="1" dirty="0" err="1">
                <a:solidFill>
                  <a:srgbClr val="FF0000"/>
                </a:solidFill>
              </a:rPr>
              <a:t>předpokladu</a:t>
            </a:r>
            <a:r>
              <a:rPr lang="en-US" sz="2400" b="1" dirty="0">
                <a:solidFill>
                  <a:srgbClr val="FF0000"/>
                </a:solidFill>
              </a:rPr>
              <a:t>, </a:t>
            </a:r>
            <a:r>
              <a:rPr lang="en-US" sz="2400" b="1" dirty="0" err="1">
                <a:solidFill>
                  <a:srgbClr val="FF0000"/>
                </a:solidFill>
              </a:rPr>
              <a:t>že</a:t>
            </a:r>
            <a:r>
              <a:rPr lang="en-US" sz="2400" b="1" dirty="0">
                <a:solidFill>
                  <a:srgbClr val="FF0000"/>
                </a:solidFill>
              </a:rPr>
              <a:t> </a:t>
            </a:r>
            <a:r>
              <a:rPr lang="en-US" sz="2400" b="1" dirty="0" err="1">
                <a:solidFill>
                  <a:srgbClr val="FF0000"/>
                </a:solidFill>
              </a:rPr>
              <a:t>není</a:t>
            </a:r>
            <a:r>
              <a:rPr lang="en-US" sz="2400" b="1" dirty="0">
                <a:solidFill>
                  <a:srgbClr val="FF0000"/>
                </a:solidFill>
              </a:rPr>
              <a:t> </a:t>
            </a:r>
            <a:r>
              <a:rPr lang="en-US" sz="2400" b="1" dirty="0" err="1">
                <a:solidFill>
                  <a:srgbClr val="FF0000"/>
                </a:solidFill>
              </a:rPr>
              <a:t>komerčně</a:t>
            </a:r>
            <a:r>
              <a:rPr lang="en-US" sz="2400" b="1" dirty="0">
                <a:solidFill>
                  <a:srgbClr val="FF0000"/>
                </a:solidFill>
              </a:rPr>
              <a:t> </a:t>
            </a:r>
            <a:r>
              <a:rPr lang="en-US" sz="2400" b="1" dirty="0" err="1">
                <a:solidFill>
                  <a:srgbClr val="FF0000"/>
                </a:solidFill>
              </a:rPr>
              <a:t>dostupná</a:t>
            </a:r>
            <a:r>
              <a:rPr lang="en-US" sz="2400" b="1" dirty="0">
                <a:solidFill>
                  <a:srgbClr val="FF0000"/>
                </a:solidFill>
              </a:rPr>
              <a:t> </a:t>
            </a:r>
            <a:r>
              <a:rPr lang="en-US" sz="2400" b="1" dirty="0" err="1">
                <a:solidFill>
                  <a:srgbClr val="FF0000"/>
                </a:solidFill>
              </a:rPr>
              <a:t>žádná</a:t>
            </a:r>
            <a:r>
              <a:rPr lang="en-US" sz="2400" b="1" dirty="0">
                <a:solidFill>
                  <a:srgbClr val="FF0000"/>
                </a:solidFill>
              </a:rPr>
              <a:t> </a:t>
            </a:r>
            <a:r>
              <a:rPr lang="en-US" sz="2400" b="1" dirty="0" err="1">
                <a:solidFill>
                  <a:srgbClr val="FF0000"/>
                </a:solidFill>
              </a:rPr>
              <a:t>alternativa</a:t>
            </a:r>
            <a:r>
              <a:rPr lang="en-US" sz="2400" b="1" dirty="0">
                <a:solidFill>
                  <a:srgbClr val="FF0000"/>
                </a:solidFill>
              </a:rPr>
              <a:t> a </a:t>
            </a:r>
            <a:r>
              <a:rPr lang="en-US" sz="2400" b="1" dirty="0" err="1">
                <a:solidFill>
                  <a:srgbClr val="FF0000"/>
                </a:solidFill>
              </a:rPr>
              <a:t>jsou</a:t>
            </a:r>
            <a:r>
              <a:rPr lang="en-US" sz="2400" b="1" dirty="0">
                <a:solidFill>
                  <a:srgbClr val="FF0000"/>
                </a:solidFill>
              </a:rPr>
              <a:t> k </a:t>
            </a:r>
            <a:r>
              <a:rPr lang="en-US" sz="2400" b="1" dirty="0" err="1">
                <a:solidFill>
                  <a:srgbClr val="FF0000"/>
                </a:solidFill>
              </a:rPr>
              <a:t>dispozici</a:t>
            </a:r>
            <a:r>
              <a:rPr lang="en-US" sz="2400" b="1" dirty="0">
                <a:solidFill>
                  <a:srgbClr val="FF0000"/>
                </a:solidFill>
              </a:rPr>
              <a:t> </a:t>
            </a:r>
            <a:r>
              <a:rPr lang="en-US" sz="2400" b="1" dirty="0" err="1">
                <a:solidFill>
                  <a:srgbClr val="FF0000"/>
                </a:solidFill>
              </a:rPr>
              <a:t>požadované</a:t>
            </a:r>
            <a:r>
              <a:rPr lang="en-US" sz="2400" b="1" dirty="0">
                <a:solidFill>
                  <a:srgbClr val="FF0000"/>
                </a:solidFill>
              </a:rPr>
              <a:t> </a:t>
            </a:r>
            <a:r>
              <a:rPr lang="en-US" sz="2400" b="1" dirty="0" err="1">
                <a:solidFill>
                  <a:srgbClr val="FF0000"/>
                </a:solidFill>
              </a:rPr>
              <a:t>klinické</a:t>
            </a:r>
            <a:r>
              <a:rPr lang="en-US" sz="2400" b="1" dirty="0">
                <a:solidFill>
                  <a:srgbClr val="FF0000"/>
                </a:solidFill>
              </a:rPr>
              <a:t> </a:t>
            </a:r>
            <a:r>
              <a:rPr lang="en-US" sz="2400" b="1" dirty="0" err="1">
                <a:solidFill>
                  <a:srgbClr val="FF0000"/>
                </a:solidFill>
              </a:rPr>
              <a:t>důkazy</a:t>
            </a:r>
            <a:r>
              <a:rPr lang="en-US" sz="2400" b="1" dirty="0">
                <a:solidFill>
                  <a:srgbClr val="FF0000"/>
                </a:solidFill>
              </a:rPr>
              <a:t> a </a:t>
            </a:r>
            <a:r>
              <a:rPr lang="en-US" sz="2400" b="1" dirty="0" err="1">
                <a:solidFill>
                  <a:srgbClr val="FF0000"/>
                </a:solidFill>
              </a:rPr>
              <a:t>dokumentace</a:t>
            </a:r>
            <a:endParaRPr lang="en-US" sz="2400" b="1" dirty="0">
              <a:solidFill>
                <a:srgbClr val="FF0000"/>
              </a:solidFill>
            </a:endParaRPr>
          </a:p>
        </p:txBody>
      </p:sp>
    </p:spTree>
    <p:extLst>
      <p:ext uri="{BB962C8B-B14F-4D97-AF65-F5344CB8AC3E}">
        <p14:creationId xmlns:p14="http://schemas.microsoft.com/office/powerpoint/2010/main" val="282145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0" name="AutoShape 5" descr="Flaggenkette Europäische Union EU 28 Staaten - 15 x 22 c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7" name="Textfeld 6"/>
          <p:cNvSpPr txBox="1"/>
          <p:nvPr/>
        </p:nvSpPr>
        <p:spPr>
          <a:xfrm>
            <a:off x="612776" y="512222"/>
            <a:ext cx="11767910" cy="4893647"/>
          </a:xfrm>
          <a:prstGeom prst="rect">
            <a:avLst/>
          </a:prstGeom>
          <a:noFill/>
        </p:spPr>
        <p:txBody>
          <a:bodyPr wrap="square" rtlCol="0">
            <a:spAutoFit/>
          </a:bodyPr>
          <a:lstStyle/>
          <a:p>
            <a:r>
              <a:rPr lang="en-US" sz="2400" b="1" dirty="0"/>
              <a:t>     </a:t>
            </a:r>
            <a:r>
              <a:rPr lang="en-US" sz="2400" b="1" dirty="0" err="1"/>
              <a:t>Požadavky</a:t>
            </a:r>
            <a:r>
              <a:rPr lang="en-US" sz="2400" b="1" dirty="0"/>
              <a:t> </a:t>
            </a:r>
            <a:r>
              <a:rPr lang="en-US" sz="2400" b="1" dirty="0" err="1"/>
              <a:t>na</a:t>
            </a:r>
            <a:r>
              <a:rPr lang="en-US" sz="2400" b="1" dirty="0"/>
              <a:t> </a:t>
            </a:r>
            <a:r>
              <a:rPr lang="en-US" sz="2400" b="1" dirty="0" err="1"/>
              <a:t>používání</a:t>
            </a:r>
            <a:r>
              <a:rPr lang="en-US" sz="2400" b="1" dirty="0"/>
              <a:t> „</a:t>
            </a:r>
            <a:r>
              <a:rPr lang="cs-CZ" sz="2400" b="1" dirty="0"/>
              <a:t>LDT</a:t>
            </a:r>
            <a:r>
              <a:rPr lang="en-US" sz="2400" b="1" dirty="0"/>
              <a:t>„</a:t>
            </a:r>
            <a:r>
              <a:rPr lang="cs-CZ" sz="2400" b="1" dirty="0"/>
              <a:t> - Nařízení 2017/745, Kapitola II, č. 15</a:t>
            </a:r>
          </a:p>
          <a:p>
            <a:br>
              <a:rPr lang="en-US" sz="2400" dirty="0"/>
            </a:br>
            <a:r>
              <a:rPr lang="cs-CZ" sz="2400" dirty="0"/>
              <a:t>- Prostředek může být </a:t>
            </a:r>
            <a:r>
              <a:rPr lang="cs-CZ" sz="2400" b="1" dirty="0">
                <a:solidFill>
                  <a:srgbClr val="FF0000"/>
                </a:solidFill>
              </a:rPr>
              <a:t>uveden</a:t>
            </a:r>
            <a:r>
              <a:rPr lang="cs-CZ" sz="2400" dirty="0"/>
              <a:t> na trh (výrobce) nebo </a:t>
            </a:r>
            <a:r>
              <a:rPr lang="cs-CZ" sz="2400" b="1" dirty="0">
                <a:solidFill>
                  <a:srgbClr val="FF0000"/>
                </a:solidFill>
              </a:rPr>
              <a:t>do provozu (LDT)...</a:t>
            </a:r>
          </a:p>
          <a:p>
            <a:r>
              <a:rPr lang="cs-CZ" sz="2400" dirty="0"/>
              <a:t>- Prokázání shody – HFZ dle čl. 56</a:t>
            </a:r>
          </a:p>
          <a:p>
            <a:r>
              <a:rPr lang="cs-CZ" sz="2400" dirty="0"/>
              <a:t>- Požadavky </a:t>
            </a:r>
            <a:r>
              <a:rPr lang="en-US" sz="2400" dirty="0" err="1"/>
              <a:t>Třída</a:t>
            </a:r>
            <a:r>
              <a:rPr lang="en-US" sz="2400" dirty="0"/>
              <a:t> D</a:t>
            </a:r>
            <a:r>
              <a:rPr lang="cs-CZ" sz="2400" dirty="0"/>
              <a:t>  x </a:t>
            </a:r>
            <a:r>
              <a:rPr lang="en-US" sz="2400" dirty="0"/>
              <a:t> </a:t>
            </a:r>
            <a:r>
              <a:rPr lang="en-US" sz="2400" dirty="0" err="1"/>
              <a:t>Třída</a:t>
            </a:r>
            <a:r>
              <a:rPr lang="en-US" sz="2400" dirty="0"/>
              <a:t> B a C</a:t>
            </a:r>
            <a:endParaRPr lang="cs-CZ" sz="2400" dirty="0"/>
          </a:p>
          <a:p>
            <a:endParaRPr lang="cs-CZ" sz="2400" dirty="0"/>
          </a:p>
          <a:p>
            <a:r>
              <a:rPr lang="cs-CZ" sz="2400" dirty="0"/>
              <a:t>??? </a:t>
            </a:r>
            <a:r>
              <a:rPr lang="en-US" sz="2400" dirty="0" err="1"/>
              <a:t>Registrace</a:t>
            </a:r>
            <a:r>
              <a:rPr lang="en-US" sz="2400" dirty="0"/>
              <a:t> </a:t>
            </a:r>
            <a:r>
              <a:rPr lang="en-US" sz="2400" dirty="0" err="1"/>
              <a:t>testu</a:t>
            </a:r>
            <a:r>
              <a:rPr lang="en-US" sz="2400" dirty="0"/>
              <a:t> </a:t>
            </a:r>
            <a:r>
              <a:rPr lang="cs-CZ" sz="2400" dirty="0"/>
              <a:t>-</a:t>
            </a:r>
            <a:r>
              <a:rPr lang="en-US" sz="2400" dirty="0"/>
              <a:t> UDI</a:t>
            </a:r>
            <a:endParaRPr lang="cs-CZ" sz="2400" dirty="0"/>
          </a:p>
          <a:p>
            <a:r>
              <a:rPr lang="cs-CZ" sz="2400" dirty="0"/>
              <a:t>??? </a:t>
            </a:r>
            <a:r>
              <a:rPr lang="en-US" sz="2400" dirty="0" err="1"/>
              <a:t>převod</a:t>
            </a:r>
            <a:r>
              <a:rPr lang="en-US" sz="2400" dirty="0"/>
              <a:t> </a:t>
            </a:r>
            <a:r>
              <a:rPr lang="cs-CZ" sz="2400" dirty="0"/>
              <a:t>prostředku </a:t>
            </a:r>
            <a:r>
              <a:rPr lang="en-US" sz="2400" dirty="0" err="1"/>
              <a:t>na</a:t>
            </a:r>
            <a:r>
              <a:rPr lang="en-US" sz="2400" dirty="0"/>
              <a:t> </a:t>
            </a:r>
            <a:r>
              <a:rPr lang="en-US" sz="2400" dirty="0" err="1"/>
              <a:t>jiné</a:t>
            </a:r>
            <a:r>
              <a:rPr lang="en-US" sz="2400" dirty="0"/>
              <a:t> </a:t>
            </a:r>
            <a:r>
              <a:rPr lang="en-US" sz="2400" dirty="0" err="1"/>
              <a:t>právnické</a:t>
            </a:r>
            <a:r>
              <a:rPr lang="en-US" sz="2400" dirty="0"/>
              <a:t> </a:t>
            </a:r>
            <a:r>
              <a:rPr lang="en-US" sz="2400" dirty="0" err="1"/>
              <a:t>osoby</a:t>
            </a:r>
            <a:br>
              <a:rPr lang="en-US" sz="2400" dirty="0"/>
            </a:br>
            <a:r>
              <a:rPr lang="cs-CZ" sz="2400" dirty="0"/>
              <a:t>???</a:t>
            </a:r>
            <a:r>
              <a:rPr lang="en-US" sz="2400" b="1" dirty="0" err="1">
                <a:solidFill>
                  <a:srgbClr val="FF0000"/>
                </a:solidFill>
              </a:rPr>
              <a:t>Výroba</a:t>
            </a:r>
            <a:r>
              <a:rPr lang="en-US" sz="2400" b="1" dirty="0">
                <a:solidFill>
                  <a:srgbClr val="FF0000"/>
                </a:solidFill>
              </a:rPr>
              <a:t> a </a:t>
            </a:r>
            <a:r>
              <a:rPr lang="en-US" sz="2400" b="1" dirty="0" err="1">
                <a:solidFill>
                  <a:srgbClr val="FF0000"/>
                </a:solidFill>
              </a:rPr>
              <a:t>použití</a:t>
            </a:r>
            <a:r>
              <a:rPr lang="en-US" sz="2400" b="1" dirty="0">
                <a:solidFill>
                  <a:srgbClr val="FF0000"/>
                </a:solidFill>
              </a:rPr>
              <a:t> v </a:t>
            </a:r>
            <a:r>
              <a:rPr lang="en-US" sz="2400" b="1" dirty="0" err="1">
                <a:solidFill>
                  <a:srgbClr val="FF0000"/>
                </a:solidFill>
              </a:rPr>
              <a:t>rámci</a:t>
            </a:r>
            <a:r>
              <a:rPr lang="en-US" sz="2400" b="1" dirty="0">
                <a:solidFill>
                  <a:srgbClr val="FF0000"/>
                </a:solidFill>
              </a:rPr>
              <a:t> </a:t>
            </a:r>
            <a:r>
              <a:rPr lang="en-US" sz="2400" b="1" dirty="0" err="1">
                <a:solidFill>
                  <a:srgbClr val="FF0000"/>
                </a:solidFill>
              </a:rPr>
              <a:t>odpovídajícího</a:t>
            </a:r>
            <a:r>
              <a:rPr lang="en-US" sz="2400" b="1" dirty="0">
                <a:solidFill>
                  <a:srgbClr val="FF0000"/>
                </a:solidFill>
              </a:rPr>
              <a:t> </a:t>
            </a:r>
            <a:r>
              <a:rPr lang="en-US" sz="2400" b="1" dirty="0" err="1">
                <a:solidFill>
                  <a:srgbClr val="FF0000"/>
                </a:solidFill>
              </a:rPr>
              <a:t>systému</a:t>
            </a:r>
            <a:r>
              <a:rPr lang="en-US" sz="2400" b="1" dirty="0">
                <a:solidFill>
                  <a:srgbClr val="FF0000"/>
                </a:solidFill>
              </a:rPr>
              <a:t> </a:t>
            </a:r>
            <a:r>
              <a:rPr lang="en-US" sz="2400" b="1" dirty="0" err="1">
                <a:solidFill>
                  <a:srgbClr val="FF0000"/>
                </a:solidFill>
              </a:rPr>
              <a:t>řízení</a:t>
            </a:r>
            <a:r>
              <a:rPr lang="en-US" sz="2400" b="1" dirty="0">
                <a:solidFill>
                  <a:srgbClr val="FF0000"/>
                </a:solidFill>
              </a:rPr>
              <a:t> </a:t>
            </a:r>
            <a:r>
              <a:rPr lang="en-US" sz="2400" b="1" dirty="0" err="1">
                <a:solidFill>
                  <a:srgbClr val="FF0000"/>
                </a:solidFill>
              </a:rPr>
              <a:t>jakosti</a:t>
            </a:r>
            <a:r>
              <a:rPr lang="cs-CZ" sz="2400" b="1" dirty="0">
                <a:solidFill>
                  <a:srgbClr val="FF0000"/>
                </a:solidFill>
              </a:rPr>
              <a:t> (ISO13485???)</a:t>
            </a:r>
            <a:br>
              <a:rPr lang="en-US" sz="2400" dirty="0"/>
            </a:br>
            <a:endParaRPr lang="cs-CZ" sz="2400" dirty="0"/>
          </a:p>
          <a:p>
            <a:r>
              <a:rPr lang="cs-CZ" sz="2400" dirty="0"/>
              <a:t>Soulad s normou </a:t>
            </a:r>
            <a:r>
              <a:rPr lang="en-US" sz="2400" dirty="0"/>
              <a:t>ISO 15189 a </a:t>
            </a:r>
            <a:r>
              <a:rPr lang="en-US" sz="2400" dirty="0" err="1"/>
              <a:t>vnitrostátní</a:t>
            </a:r>
            <a:r>
              <a:rPr lang="cs-CZ" sz="2400" dirty="0"/>
              <a:t>mi</a:t>
            </a:r>
            <a:r>
              <a:rPr lang="en-US" sz="2400" dirty="0"/>
              <a:t> </a:t>
            </a:r>
            <a:r>
              <a:rPr lang="cs-CZ" sz="2400" dirty="0"/>
              <a:t>ustanoveními</a:t>
            </a:r>
            <a:br>
              <a:rPr lang="en-US" sz="2400" dirty="0"/>
            </a:br>
            <a:endParaRPr lang="en-US" sz="2400" dirty="0"/>
          </a:p>
          <a:p>
            <a:pPr marL="1152525" lvl="2" indent="-342900">
              <a:buFont typeface="Symbol" panose="05050102010706020507" pitchFamily="18" charset="2"/>
              <a:buChar char="-"/>
            </a:pPr>
            <a:endParaRPr lang="en-US" sz="2400" dirty="0"/>
          </a:p>
        </p:txBody>
      </p:sp>
    </p:spTree>
    <p:extLst>
      <p:ext uri="{BB962C8B-B14F-4D97-AF65-F5344CB8AC3E}">
        <p14:creationId xmlns:p14="http://schemas.microsoft.com/office/powerpoint/2010/main" val="1851424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ildergebnis für E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6" name="Text Box 2">
            <a:extLst>
              <a:ext uri="{FF2B5EF4-FFF2-40B4-BE49-F238E27FC236}">
                <a16:creationId xmlns:a16="http://schemas.microsoft.com/office/drawing/2014/main" id="{710BE84A-F63B-4883-816D-EE8FB08CDF62}"/>
              </a:ext>
            </a:extLst>
          </p:cNvPr>
          <p:cNvSpPr txBox="1">
            <a:spLocks noChangeArrowheads="1"/>
          </p:cNvSpPr>
          <p:nvPr/>
        </p:nvSpPr>
        <p:spPr bwMode="auto">
          <a:xfrm>
            <a:off x="1334535" y="599816"/>
            <a:ext cx="10523636" cy="6178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3796" tIns="41898" rIns="83796" bIns="41898">
            <a:spAutoFit/>
          </a:bodyPr>
          <a:lstStyle>
            <a:lvl1pPr marL="457200" indent="-457200" defTabSz="838200" eaLnBrk="0" hangingPunct="0">
              <a:spcBef>
                <a:spcPct val="20000"/>
              </a:spcBef>
              <a:buChar char="•"/>
              <a:tabLst>
                <a:tab pos="482600" algn="l"/>
                <a:tab pos="768350" algn="l"/>
              </a:tabLst>
              <a:defRPr sz="3200">
                <a:solidFill>
                  <a:schemeClr val="tx1"/>
                </a:solidFill>
                <a:latin typeface="Times New Roman" pitchFamily="18" charset="0"/>
              </a:defRPr>
            </a:lvl1pPr>
            <a:lvl2pPr marL="742950" indent="-285750" defTabSz="838200" eaLnBrk="0" hangingPunct="0">
              <a:spcBef>
                <a:spcPct val="20000"/>
              </a:spcBef>
              <a:buChar char="–"/>
              <a:tabLst>
                <a:tab pos="482600" algn="l"/>
                <a:tab pos="768350" algn="l"/>
              </a:tabLst>
              <a:defRPr sz="2800">
                <a:solidFill>
                  <a:schemeClr val="tx1"/>
                </a:solidFill>
                <a:latin typeface="Times New Roman" pitchFamily="18" charset="0"/>
              </a:defRPr>
            </a:lvl2pPr>
            <a:lvl3pPr marL="1143000" indent="-228600" defTabSz="838200" eaLnBrk="0" hangingPunct="0">
              <a:spcBef>
                <a:spcPct val="20000"/>
              </a:spcBef>
              <a:buChar char="•"/>
              <a:tabLst>
                <a:tab pos="482600" algn="l"/>
                <a:tab pos="768350" algn="l"/>
              </a:tabLst>
              <a:defRPr sz="2400">
                <a:solidFill>
                  <a:schemeClr val="tx1"/>
                </a:solidFill>
                <a:latin typeface="Times New Roman" pitchFamily="18" charset="0"/>
              </a:defRPr>
            </a:lvl3pPr>
            <a:lvl4pPr marL="1600200" indent="-228600" defTabSz="838200" eaLnBrk="0" hangingPunct="0">
              <a:spcBef>
                <a:spcPct val="20000"/>
              </a:spcBef>
              <a:buChar char="–"/>
              <a:tabLst>
                <a:tab pos="482600" algn="l"/>
                <a:tab pos="768350" algn="l"/>
              </a:tabLst>
              <a:defRPr sz="2000">
                <a:solidFill>
                  <a:schemeClr val="tx1"/>
                </a:solidFill>
                <a:latin typeface="Times New Roman" pitchFamily="18" charset="0"/>
              </a:defRPr>
            </a:lvl4pPr>
            <a:lvl5pPr marL="2057400" indent="-228600" defTabSz="838200" eaLnBrk="0" hangingPunct="0">
              <a:spcBef>
                <a:spcPct val="20000"/>
              </a:spcBef>
              <a:buChar char="»"/>
              <a:tabLst>
                <a:tab pos="482600" algn="l"/>
                <a:tab pos="768350" algn="l"/>
              </a:tabLst>
              <a:defRPr sz="2000">
                <a:solidFill>
                  <a:schemeClr val="tx1"/>
                </a:solidFill>
                <a:latin typeface="Times New Roman" pitchFamily="18" charset="0"/>
              </a:defRPr>
            </a:lvl5pPr>
            <a:lvl6pPr marL="25146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6pPr>
            <a:lvl7pPr marL="29718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7pPr>
            <a:lvl8pPr marL="34290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8pPr>
            <a:lvl9pPr marL="3886200" indent="-228600" defTabSz="838200" eaLnBrk="0" fontAlgn="base" hangingPunct="0">
              <a:spcBef>
                <a:spcPct val="20000"/>
              </a:spcBef>
              <a:spcAft>
                <a:spcPct val="0"/>
              </a:spcAft>
              <a:buChar char="»"/>
              <a:tabLst>
                <a:tab pos="482600" algn="l"/>
                <a:tab pos="768350" algn="l"/>
              </a:tabLst>
              <a:defRPr sz="2000">
                <a:solidFill>
                  <a:schemeClr val="tx1"/>
                </a:solidFill>
                <a:latin typeface="Times New Roman" pitchFamily="18" charset="0"/>
              </a:defRPr>
            </a:lvl9pPr>
          </a:lstStyle>
          <a:p>
            <a:pPr fontAlgn="base">
              <a:spcBef>
                <a:spcPts val="1200"/>
              </a:spcBef>
              <a:spcAft>
                <a:spcPct val="0"/>
              </a:spcAft>
              <a:buFontTx/>
              <a:buNone/>
            </a:pPr>
            <a:r>
              <a:rPr lang="en-GB" altLang="nl-NL" sz="2400" b="1" dirty="0">
                <a:latin typeface="Arial" charset="0"/>
              </a:rPr>
              <a:t>EU IVDR – </a:t>
            </a:r>
            <a:r>
              <a:rPr lang="cs-CZ" altLang="nl-NL" sz="2400" b="1" dirty="0">
                <a:latin typeface="Arial" charset="0"/>
              </a:rPr>
              <a:t>dopad na FC laboratoře</a:t>
            </a:r>
            <a:endParaRPr lang="en-GB" altLang="nl-NL" sz="2400" b="1" dirty="0">
              <a:latin typeface="Arial" charset="0"/>
            </a:endParaRPr>
          </a:p>
          <a:p>
            <a:pPr fontAlgn="base">
              <a:spcBef>
                <a:spcPts val="1200"/>
              </a:spcBef>
              <a:spcAft>
                <a:spcPct val="0"/>
              </a:spcAft>
              <a:buFont typeface="Arial" panose="020B0604020202020204" pitchFamily="34" charset="0"/>
              <a:buChar char="•"/>
            </a:pPr>
            <a:endParaRPr lang="en-US" altLang="nl-NL" sz="2400" dirty="0">
              <a:latin typeface="Arial" charset="0"/>
            </a:endParaRPr>
          </a:p>
          <a:p>
            <a:pPr fontAlgn="base">
              <a:spcBef>
                <a:spcPts val="1200"/>
              </a:spcBef>
              <a:spcAft>
                <a:spcPct val="0"/>
              </a:spcAft>
              <a:buFont typeface="Symbol" pitchFamily="18" charset="2"/>
              <a:buChar char="-"/>
            </a:pPr>
            <a:r>
              <a:rPr lang="cs-CZ" altLang="nl-NL" sz="2400" dirty="0">
                <a:latin typeface="Arial" charset="0"/>
              </a:rPr>
              <a:t>Pokud </a:t>
            </a:r>
            <a:r>
              <a:rPr lang="en-US" altLang="nl-NL" sz="2400" dirty="0">
                <a:latin typeface="Arial" charset="0"/>
              </a:rPr>
              <a:t>IVD kit</a:t>
            </a:r>
            <a:r>
              <a:rPr lang="cs-CZ" altLang="nl-NL" sz="2400" dirty="0">
                <a:latin typeface="Arial" charset="0"/>
              </a:rPr>
              <a:t> je komerčně dostupný</a:t>
            </a:r>
            <a:r>
              <a:rPr lang="en-US" altLang="nl-NL" sz="2400" dirty="0">
                <a:latin typeface="Arial" charset="0"/>
              </a:rPr>
              <a:t>: </a:t>
            </a:r>
            <a:r>
              <a:rPr lang="cs-CZ" altLang="nl-NL" sz="2400" dirty="0">
                <a:latin typeface="Arial" charset="0"/>
              </a:rPr>
              <a:t>použití LDT je vysoce problematické</a:t>
            </a:r>
            <a:r>
              <a:rPr lang="en-US" altLang="nl-NL" sz="2400" dirty="0">
                <a:latin typeface="Arial" charset="0"/>
              </a:rPr>
              <a:t> (</a:t>
            </a:r>
            <a:r>
              <a:rPr lang="en-US" altLang="nl-NL" sz="2400" dirty="0" err="1">
                <a:latin typeface="Arial" charset="0"/>
              </a:rPr>
              <a:t>zdůvodnění</a:t>
            </a:r>
            <a:r>
              <a:rPr lang="en-US" altLang="nl-NL" sz="2400" dirty="0">
                <a:latin typeface="Arial" charset="0"/>
              </a:rPr>
              <a:t>, </a:t>
            </a:r>
            <a:r>
              <a:rPr lang="en-US" altLang="nl-NL" sz="2400" dirty="0" err="1">
                <a:latin typeface="Arial" charset="0"/>
              </a:rPr>
              <a:t>že</a:t>
            </a:r>
            <a:r>
              <a:rPr lang="en-US" altLang="nl-NL" sz="2400" dirty="0">
                <a:latin typeface="Arial" charset="0"/>
              </a:rPr>
              <a:t> </a:t>
            </a:r>
            <a:r>
              <a:rPr lang="en-US" altLang="nl-NL" sz="2400" dirty="0" err="1">
                <a:latin typeface="Arial" charset="0"/>
              </a:rPr>
              <a:t>specifické</a:t>
            </a:r>
            <a:r>
              <a:rPr lang="en-US" altLang="nl-NL" sz="2400" dirty="0">
                <a:latin typeface="Arial" charset="0"/>
              </a:rPr>
              <a:t> </a:t>
            </a:r>
            <a:r>
              <a:rPr lang="en-US" altLang="nl-NL" sz="2400" dirty="0" err="1">
                <a:latin typeface="Arial" charset="0"/>
              </a:rPr>
              <a:t>potřeby</a:t>
            </a:r>
            <a:r>
              <a:rPr lang="en-US" altLang="nl-NL" sz="2400" dirty="0">
                <a:latin typeface="Arial" charset="0"/>
              </a:rPr>
              <a:t> </a:t>
            </a:r>
            <a:r>
              <a:rPr lang="cs-CZ" altLang="nl-NL" sz="2400" dirty="0">
                <a:latin typeface="Arial" charset="0"/>
              </a:rPr>
              <a:t>diagnostiky </a:t>
            </a:r>
            <a:r>
              <a:rPr lang="en-US" altLang="nl-NL" sz="2400" dirty="0" err="1">
                <a:latin typeface="Arial" charset="0"/>
              </a:rPr>
              <a:t>skupiny</a:t>
            </a:r>
            <a:r>
              <a:rPr lang="en-US" altLang="nl-NL" sz="2400" dirty="0">
                <a:latin typeface="Arial" charset="0"/>
              </a:rPr>
              <a:t> </a:t>
            </a:r>
            <a:r>
              <a:rPr lang="cs-CZ" altLang="nl-NL" sz="2400" dirty="0">
                <a:latin typeface="Arial" charset="0"/>
              </a:rPr>
              <a:t>p</a:t>
            </a:r>
            <a:r>
              <a:rPr lang="en-US" altLang="nl-NL" sz="2400" dirty="0">
                <a:latin typeface="Arial" charset="0"/>
              </a:rPr>
              <a:t>a</a:t>
            </a:r>
            <a:r>
              <a:rPr lang="cs-CZ" altLang="nl-NL" sz="2400" dirty="0" err="1">
                <a:latin typeface="Arial" charset="0"/>
              </a:rPr>
              <a:t>cientů</a:t>
            </a:r>
            <a:r>
              <a:rPr lang="en-US" altLang="nl-NL" sz="2400" dirty="0">
                <a:latin typeface="Arial" charset="0"/>
              </a:rPr>
              <a:t> </a:t>
            </a:r>
            <a:r>
              <a:rPr lang="en-US" altLang="nl-NL" sz="2400" dirty="0" err="1">
                <a:latin typeface="Arial" charset="0"/>
              </a:rPr>
              <a:t>nemohou</a:t>
            </a:r>
            <a:r>
              <a:rPr lang="en-US" altLang="nl-NL" sz="2400" dirty="0">
                <a:latin typeface="Arial" charset="0"/>
              </a:rPr>
              <a:t> </a:t>
            </a:r>
            <a:r>
              <a:rPr lang="en-US" altLang="nl-NL" sz="2400" dirty="0" err="1">
                <a:latin typeface="Arial" charset="0"/>
              </a:rPr>
              <a:t>být</a:t>
            </a:r>
            <a:r>
              <a:rPr lang="en-US" altLang="nl-NL" sz="2400" dirty="0">
                <a:latin typeface="Arial" charset="0"/>
              </a:rPr>
              <a:t> </a:t>
            </a:r>
            <a:r>
              <a:rPr lang="en-US" altLang="nl-NL" sz="2400" dirty="0" err="1">
                <a:latin typeface="Arial" charset="0"/>
              </a:rPr>
              <a:t>na</a:t>
            </a:r>
            <a:r>
              <a:rPr lang="en-US" altLang="nl-NL" sz="2400" dirty="0">
                <a:latin typeface="Arial" charset="0"/>
              </a:rPr>
              <a:t> </a:t>
            </a:r>
            <a:r>
              <a:rPr lang="en-US" altLang="nl-NL" sz="2400" dirty="0" err="1">
                <a:latin typeface="Arial" charset="0"/>
              </a:rPr>
              <a:t>odpovídající</a:t>
            </a:r>
            <a:r>
              <a:rPr lang="en-US" altLang="nl-NL" sz="2400" dirty="0">
                <a:latin typeface="Arial" charset="0"/>
              </a:rPr>
              <a:t> </a:t>
            </a:r>
            <a:r>
              <a:rPr lang="en-US" altLang="nl-NL" sz="2400" dirty="0" err="1">
                <a:latin typeface="Arial" charset="0"/>
              </a:rPr>
              <a:t>úrovni</a:t>
            </a:r>
            <a:r>
              <a:rPr lang="en-US" altLang="nl-NL" sz="2400" dirty="0">
                <a:latin typeface="Arial" charset="0"/>
              </a:rPr>
              <a:t> </a:t>
            </a:r>
            <a:r>
              <a:rPr lang="en-US" altLang="nl-NL" sz="2400" dirty="0" err="1">
                <a:latin typeface="Arial" charset="0"/>
              </a:rPr>
              <a:t>splněny</a:t>
            </a:r>
            <a:r>
              <a:rPr lang="en-US" altLang="nl-NL" sz="2400" dirty="0">
                <a:latin typeface="Arial" charset="0"/>
              </a:rPr>
              <a:t> </a:t>
            </a:r>
            <a:r>
              <a:rPr lang="en-US" altLang="nl-NL" sz="2400" dirty="0" err="1">
                <a:latin typeface="Arial" charset="0"/>
              </a:rPr>
              <a:t>ekvivalentním</a:t>
            </a:r>
            <a:r>
              <a:rPr lang="en-US" altLang="nl-NL" sz="2400" dirty="0">
                <a:latin typeface="Arial" charset="0"/>
              </a:rPr>
              <a:t> </a:t>
            </a:r>
            <a:r>
              <a:rPr lang="cs-CZ" altLang="nl-NL" sz="2400" dirty="0">
                <a:latin typeface="Arial" charset="0"/>
              </a:rPr>
              <a:t>IVD </a:t>
            </a:r>
            <a:r>
              <a:rPr lang="cs-CZ" altLang="nl-NL" sz="2400" dirty="0" err="1">
                <a:latin typeface="Arial" charset="0"/>
              </a:rPr>
              <a:t>kitem</a:t>
            </a:r>
            <a:r>
              <a:rPr lang="cs-CZ" altLang="nl-NL" sz="2400" dirty="0">
                <a:latin typeface="Arial" charset="0"/>
              </a:rPr>
              <a:t>,</a:t>
            </a:r>
            <a:r>
              <a:rPr lang="en-US" altLang="nl-NL" sz="2400" dirty="0">
                <a:latin typeface="Arial" charset="0"/>
              </a:rPr>
              <a:t> </a:t>
            </a:r>
            <a:r>
              <a:rPr lang="en-US" altLang="nl-NL" sz="2400" dirty="0" err="1">
                <a:latin typeface="Arial" charset="0"/>
              </a:rPr>
              <a:t>dostupným</a:t>
            </a:r>
            <a:r>
              <a:rPr lang="en-US" altLang="nl-NL" sz="2400" dirty="0">
                <a:latin typeface="Arial" charset="0"/>
              </a:rPr>
              <a:t> </a:t>
            </a:r>
            <a:r>
              <a:rPr lang="en-US" altLang="nl-NL" sz="2400" dirty="0" err="1">
                <a:latin typeface="Arial" charset="0"/>
              </a:rPr>
              <a:t>na</a:t>
            </a:r>
            <a:r>
              <a:rPr lang="en-US" altLang="nl-NL" sz="2400" dirty="0">
                <a:latin typeface="Arial" charset="0"/>
              </a:rPr>
              <a:t> </a:t>
            </a:r>
            <a:r>
              <a:rPr lang="en-US" altLang="nl-NL" sz="2400" dirty="0" err="1">
                <a:latin typeface="Arial" charset="0"/>
              </a:rPr>
              <a:t>trhu</a:t>
            </a:r>
            <a:r>
              <a:rPr lang="en-US" altLang="nl-NL" sz="2400" dirty="0">
                <a:latin typeface="Arial" charset="0"/>
              </a:rPr>
              <a:t>)</a:t>
            </a:r>
          </a:p>
          <a:p>
            <a:pPr fontAlgn="base">
              <a:spcBef>
                <a:spcPts val="1200"/>
              </a:spcBef>
              <a:spcAft>
                <a:spcPct val="0"/>
              </a:spcAft>
              <a:buFont typeface="Symbol" pitchFamily="18" charset="2"/>
              <a:buChar char="-"/>
            </a:pPr>
            <a:r>
              <a:rPr lang="cs-CZ" altLang="nl-NL" sz="2400" dirty="0">
                <a:latin typeface="Arial" charset="0"/>
              </a:rPr>
              <a:t>Pokud </a:t>
            </a:r>
            <a:r>
              <a:rPr lang="en-US" altLang="nl-NL" sz="2400" dirty="0">
                <a:latin typeface="Arial" charset="0"/>
              </a:rPr>
              <a:t>IVD kit</a:t>
            </a:r>
            <a:r>
              <a:rPr lang="cs-CZ" altLang="nl-NL" sz="2400" dirty="0">
                <a:latin typeface="Arial" charset="0"/>
              </a:rPr>
              <a:t> není komerčně dostupný </a:t>
            </a:r>
            <a:r>
              <a:rPr lang="en-US" altLang="nl-NL" sz="2400" dirty="0">
                <a:latin typeface="Arial" charset="0"/>
              </a:rPr>
              <a:t>: </a:t>
            </a:r>
            <a:r>
              <a:rPr lang="cs-CZ" altLang="nl-NL" sz="2400" dirty="0">
                <a:latin typeface="Arial" charset="0"/>
              </a:rPr>
              <a:t>Použití LDT je možné, ale je třeba splnit řadu podmínek</a:t>
            </a:r>
            <a:r>
              <a:rPr lang="en-US" altLang="nl-NL" sz="2400" dirty="0">
                <a:latin typeface="Arial" charset="0"/>
              </a:rPr>
              <a:t>:</a:t>
            </a:r>
          </a:p>
          <a:p>
            <a:pPr lvl="1" fontAlgn="base">
              <a:spcBef>
                <a:spcPts val="1200"/>
              </a:spcBef>
              <a:spcAft>
                <a:spcPct val="0"/>
              </a:spcAft>
              <a:buFont typeface="Arial" pitchFamily="34" charset="0"/>
              <a:buChar char="•"/>
            </a:pPr>
            <a:r>
              <a:rPr lang="cs-CZ" altLang="nl-NL" sz="2400" dirty="0">
                <a:latin typeface="Arial" charset="0"/>
              </a:rPr>
              <a:t>Organizace laboratoře </a:t>
            </a:r>
            <a:r>
              <a:rPr lang="en-US" altLang="nl-NL" sz="2400" dirty="0">
                <a:latin typeface="Arial" charset="0"/>
              </a:rPr>
              <a:t>(QM </a:t>
            </a:r>
            <a:r>
              <a:rPr lang="en-US" altLang="nl-NL" sz="2400" dirty="0" err="1">
                <a:latin typeface="Arial" charset="0"/>
              </a:rPr>
              <a:t>syst</a:t>
            </a:r>
            <a:r>
              <a:rPr lang="cs-CZ" altLang="nl-NL" sz="2400" dirty="0">
                <a:latin typeface="Arial" charset="0"/>
              </a:rPr>
              <a:t>é</a:t>
            </a:r>
            <a:r>
              <a:rPr lang="en-US" altLang="nl-NL" sz="2400" dirty="0">
                <a:latin typeface="Arial" charset="0"/>
              </a:rPr>
              <a:t>m</a:t>
            </a:r>
            <a:r>
              <a:rPr lang="cs-CZ" altLang="nl-NL" sz="2400" dirty="0">
                <a:latin typeface="Arial" charset="0"/>
              </a:rPr>
              <a:t> = ISO13485???</a:t>
            </a:r>
            <a:r>
              <a:rPr lang="en-US" altLang="nl-NL" sz="2400" dirty="0">
                <a:latin typeface="Arial" charset="0"/>
              </a:rPr>
              <a:t>, ISO 15189 a</a:t>
            </a:r>
            <a:r>
              <a:rPr lang="cs-CZ" altLang="nl-NL" sz="2400" dirty="0" err="1">
                <a:latin typeface="Arial" charset="0"/>
              </a:rPr>
              <a:t>kreditace</a:t>
            </a:r>
            <a:r>
              <a:rPr lang="en-US" altLang="nl-NL" sz="2400" dirty="0">
                <a:latin typeface="Arial" charset="0"/>
              </a:rPr>
              <a:t>, risk management…)</a:t>
            </a:r>
          </a:p>
          <a:p>
            <a:pPr lvl="1" fontAlgn="base">
              <a:spcBef>
                <a:spcPts val="1200"/>
              </a:spcBef>
              <a:spcAft>
                <a:spcPct val="0"/>
              </a:spcAft>
              <a:buFont typeface="Arial" pitchFamily="34" charset="0"/>
              <a:buChar char="•"/>
            </a:pPr>
            <a:r>
              <a:rPr lang="cs-CZ" altLang="nl-NL" sz="2400" dirty="0">
                <a:latin typeface="Arial" charset="0"/>
              </a:rPr>
              <a:t>Rozsáhlá technická dokumentace</a:t>
            </a:r>
            <a:r>
              <a:rPr lang="en-US" altLang="nl-NL" sz="2400" dirty="0">
                <a:latin typeface="Arial" charset="0"/>
              </a:rPr>
              <a:t> (UDI, </a:t>
            </a:r>
            <a:r>
              <a:rPr lang="en-US" altLang="nl-NL" sz="2400" dirty="0" err="1">
                <a:latin typeface="Arial" charset="0"/>
              </a:rPr>
              <a:t>vědecká</a:t>
            </a:r>
            <a:r>
              <a:rPr lang="en-US" altLang="nl-NL" sz="2400" dirty="0">
                <a:latin typeface="Arial" charset="0"/>
              </a:rPr>
              <a:t> </a:t>
            </a:r>
            <a:r>
              <a:rPr lang="en-US" altLang="nl-NL" sz="2400" dirty="0" err="1">
                <a:latin typeface="Arial" charset="0"/>
              </a:rPr>
              <a:t>platnost</a:t>
            </a:r>
            <a:r>
              <a:rPr lang="en-US" altLang="nl-NL" sz="2400" dirty="0">
                <a:latin typeface="Arial" charset="0"/>
              </a:rPr>
              <a:t>, </a:t>
            </a:r>
            <a:r>
              <a:rPr lang="en-US" altLang="nl-NL" sz="2400" dirty="0" err="1">
                <a:latin typeface="Arial" charset="0"/>
              </a:rPr>
              <a:t>analytick</a:t>
            </a:r>
            <a:r>
              <a:rPr lang="cs-CZ" altLang="nl-NL" sz="2400" dirty="0">
                <a:latin typeface="Arial" charset="0"/>
              </a:rPr>
              <a:t>é</a:t>
            </a:r>
            <a:r>
              <a:rPr lang="en-US" altLang="nl-NL" sz="2400" dirty="0">
                <a:latin typeface="Arial" charset="0"/>
              </a:rPr>
              <a:t> a </a:t>
            </a:r>
            <a:r>
              <a:rPr lang="en-US" altLang="nl-NL" sz="2400" dirty="0" err="1">
                <a:latin typeface="Arial" charset="0"/>
              </a:rPr>
              <a:t>klinick</a:t>
            </a:r>
            <a:r>
              <a:rPr lang="cs-CZ" altLang="nl-NL" sz="2400" dirty="0">
                <a:latin typeface="Arial" charset="0"/>
              </a:rPr>
              <a:t>é funkce</a:t>
            </a:r>
            <a:r>
              <a:rPr lang="en-US" altLang="nl-NL" sz="2400" dirty="0">
                <a:latin typeface="Arial" charset="0"/>
              </a:rPr>
              <a:t>) s </a:t>
            </a:r>
            <a:r>
              <a:rPr lang="en-US" altLang="nl-NL" sz="2400" dirty="0" err="1">
                <a:latin typeface="Arial" charset="0"/>
              </a:rPr>
              <a:t>pravidelnými</a:t>
            </a:r>
            <a:r>
              <a:rPr lang="en-US" altLang="nl-NL" sz="2400" dirty="0">
                <a:latin typeface="Arial" charset="0"/>
              </a:rPr>
              <a:t> </a:t>
            </a:r>
            <a:r>
              <a:rPr lang="en-US" altLang="nl-NL" sz="2400" dirty="0" err="1">
                <a:latin typeface="Arial" charset="0"/>
              </a:rPr>
              <a:t>aktualizacemi</a:t>
            </a:r>
            <a:r>
              <a:rPr lang="en-US" altLang="nl-NL" sz="2400" dirty="0">
                <a:latin typeface="Arial" charset="0"/>
              </a:rPr>
              <a:t>, </a:t>
            </a:r>
            <a:r>
              <a:rPr lang="en-US" altLang="nl-NL" sz="2400" dirty="0" err="1">
                <a:latin typeface="Arial" charset="0"/>
              </a:rPr>
              <a:t>zprávy</a:t>
            </a:r>
            <a:r>
              <a:rPr lang="en-US" altLang="nl-NL" sz="2400" dirty="0">
                <a:latin typeface="Arial" charset="0"/>
              </a:rPr>
              <a:t> o </a:t>
            </a:r>
            <a:r>
              <a:rPr lang="en-US" altLang="nl-NL" sz="2400" dirty="0" err="1">
                <a:latin typeface="Arial" charset="0"/>
              </a:rPr>
              <a:t>dohledu</a:t>
            </a:r>
            <a:r>
              <a:rPr lang="en-US" altLang="nl-NL" sz="2400" dirty="0">
                <a:latin typeface="Arial" charset="0"/>
              </a:rPr>
              <a:t> </a:t>
            </a:r>
            <a:r>
              <a:rPr lang="cs-CZ" altLang="nl-NL" sz="2400" dirty="0">
                <a:latin typeface="Arial" charset="0"/>
              </a:rPr>
              <a:t>(</a:t>
            </a:r>
            <a:r>
              <a:rPr lang="en-US" altLang="nl-NL" sz="2400" dirty="0" err="1">
                <a:latin typeface="Arial" charset="0"/>
              </a:rPr>
              <a:t>po</a:t>
            </a:r>
            <a:r>
              <a:rPr lang="en-US" altLang="nl-NL" sz="2400" dirty="0">
                <a:latin typeface="Arial" charset="0"/>
              </a:rPr>
              <a:t> </a:t>
            </a:r>
            <a:r>
              <a:rPr lang="en-US" altLang="nl-NL" sz="2400" dirty="0" err="1">
                <a:latin typeface="Arial" charset="0"/>
              </a:rPr>
              <a:t>uvedení</a:t>
            </a:r>
            <a:r>
              <a:rPr lang="en-US" altLang="nl-NL" sz="2400" dirty="0">
                <a:latin typeface="Arial" charset="0"/>
              </a:rPr>
              <a:t> </a:t>
            </a:r>
            <a:r>
              <a:rPr lang="cs-CZ" altLang="nl-NL" sz="2400" dirty="0">
                <a:latin typeface="Arial" charset="0"/>
              </a:rPr>
              <a:t>do provozu</a:t>
            </a:r>
            <a:r>
              <a:rPr lang="en-US" altLang="nl-NL" sz="2400" dirty="0">
                <a:latin typeface="Arial" charset="0"/>
              </a:rPr>
              <a:t>)</a:t>
            </a:r>
          </a:p>
          <a:p>
            <a:pPr marL="457200" lvl="1" indent="0" fontAlgn="base">
              <a:spcBef>
                <a:spcPts val="1200"/>
              </a:spcBef>
              <a:spcAft>
                <a:spcPct val="0"/>
              </a:spcAft>
              <a:buNone/>
            </a:pPr>
            <a:endParaRPr lang="en-GB" altLang="nl-NL" sz="2400" dirty="0">
              <a:latin typeface="Arial" charset="0"/>
            </a:endParaRPr>
          </a:p>
        </p:txBody>
      </p:sp>
    </p:spTree>
    <p:extLst>
      <p:ext uri="{BB962C8B-B14F-4D97-AF65-F5344CB8AC3E}">
        <p14:creationId xmlns:p14="http://schemas.microsoft.com/office/powerpoint/2010/main" val="266438206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1147</Words>
  <Application>Microsoft Office PowerPoint</Application>
  <PresentationFormat>Širokoúhlá obrazovka</PresentationFormat>
  <Paragraphs>149</Paragraphs>
  <Slides>10</Slides>
  <Notes>4</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Office</vt:lpstr>
      <vt:lpstr>Nařízení EU-in-vitro-diagnostika: dopad a potřeby pro laboratoře s cytometrickou diagnostikou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Hämatologische Spezialdiagnostik</dc:title>
  <dc:creator>stü</dc:creator>
  <cp:lastModifiedBy>Luxová Štěpánka</cp:lastModifiedBy>
  <cp:revision>313</cp:revision>
  <dcterms:created xsi:type="dcterms:W3CDTF">2017-04-24T14:41:43Z</dcterms:created>
  <dcterms:modified xsi:type="dcterms:W3CDTF">2024-06-03T08:46:44Z</dcterms:modified>
</cp:coreProperties>
</file>